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4"/>
  </p:notesMasterIdLst>
  <p:sldIdLst>
    <p:sldId id="288" r:id="rId2"/>
    <p:sldId id="289" r:id="rId3"/>
    <p:sldId id="290" r:id="rId4"/>
    <p:sldId id="259" r:id="rId5"/>
    <p:sldId id="291" r:id="rId6"/>
    <p:sldId id="296" r:id="rId7"/>
    <p:sldId id="292" r:id="rId8"/>
    <p:sldId id="297" r:id="rId9"/>
    <p:sldId id="298"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7" r:id="rId23"/>
    <p:sldId id="278" r:id="rId24"/>
    <p:sldId id="279" r:id="rId25"/>
    <p:sldId id="280" r:id="rId26"/>
    <p:sldId id="281" r:id="rId27"/>
    <p:sldId id="282" r:id="rId28"/>
    <p:sldId id="283" r:id="rId29"/>
    <p:sldId id="284" r:id="rId30"/>
    <p:sldId id="285" r:id="rId31"/>
    <p:sldId id="286" r:id="rId32"/>
    <p:sldId id="300" r:id="rId33"/>
  </p:sldIdLst>
  <p:sldSz cx="9144000" cy="5143500" type="screen16x9"/>
  <p:notesSz cx="9144000" cy="51435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9559" autoAdjust="0"/>
    <p:restoredTop sz="94660"/>
  </p:normalViewPr>
  <p:slideViewPr>
    <p:cSldViewPr>
      <p:cViewPr>
        <p:scale>
          <a:sx n="100" d="100"/>
          <a:sy n="100" d="100"/>
        </p:scale>
        <p:origin x="-762" y="-60"/>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257175"/>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5180013" y="0"/>
            <a:ext cx="3962400" cy="257175"/>
          </a:xfrm>
          <a:prstGeom prst="rect">
            <a:avLst/>
          </a:prstGeom>
        </p:spPr>
        <p:txBody>
          <a:bodyPr vert="horz" lIns="91440" tIns="45720" rIns="91440" bIns="45720" rtlCol="0"/>
          <a:lstStyle>
            <a:lvl1pPr algn="r">
              <a:defRPr sz="1200"/>
            </a:lvl1pPr>
          </a:lstStyle>
          <a:p>
            <a:fld id="{CEE3162B-CBA2-4A58-9EC6-BE02FEDCF3F8}" type="datetimeFigureOut">
              <a:rPr lang="en-IN" smtClean="0"/>
              <a:t>05-08-2023</a:t>
            </a:fld>
            <a:endParaRPr lang="en-IN"/>
          </a:p>
        </p:txBody>
      </p:sp>
      <p:sp>
        <p:nvSpPr>
          <p:cNvPr id="4" name="Slide Image Placeholder 3"/>
          <p:cNvSpPr>
            <a:spLocks noGrp="1" noRot="1" noChangeAspect="1"/>
          </p:cNvSpPr>
          <p:nvPr>
            <p:ph type="sldImg" idx="2"/>
          </p:nvPr>
        </p:nvSpPr>
        <p:spPr>
          <a:xfrm>
            <a:off x="2857500" y="385763"/>
            <a:ext cx="3429000" cy="1928812"/>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914400" y="2443163"/>
            <a:ext cx="7315200" cy="2314575"/>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4884738"/>
            <a:ext cx="3962400" cy="257175"/>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5180013" y="4884738"/>
            <a:ext cx="3962400" cy="257175"/>
          </a:xfrm>
          <a:prstGeom prst="rect">
            <a:avLst/>
          </a:prstGeom>
        </p:spPr>
        <p:txBody>
          <a:bodyPr vert="horz" lIns="91440" tIns="45720" rIns="91440" bIns="45720" rtlCol="0" anchor="b"/>
          <a:lstStyle>
            <a:lvl1pPr algn="r">
              <a:defRPr sz="1200"/>
            </a:lvl1pPr>
          </a:lstStyle>
          <a:p>
            <a:fld id="{6B14C877-77A2-42D1-9D3D-B6DF2BB12FC5}" type="slidenum">
              <a:rPr lang="en-IN" smtClean="0"/>
              <a:t>‹#›</a:t>
            </a:fld>
            <a:endParaRPr lang="en-IN"/>
          </a:p>
        </p:txBody>
      </p:sp>
    </p:spTree>
    <p:extLst>
      <p:ext uri="{BB962C8B-B14F-4D97-AF65-F5344CB8AC3E}">
        <p14:creationId xmlns:p14="http://schemas.microsoft.com/office/powerpoint/2010/main" val="16077083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6B14C877-77A2-42D1-9D3D-B6DF2BB12FC5}" type="slidenum">
              <a:rPr lang="en-IN" smtClean="0"/>
              <a:t>21</a:t>
            </a:fld>
            <a:endParaRPr lang="en-IN"/>
          </a:p>
        </p:txBody>
      </p:sp>
    </p:spTree>
    <p:extLst>
      <p:ext uri="{BB962C8B-B14F-4D97-AF65-F5344CB8AC3E}">
        <p14:creationId xmlns:p14="http://schemas.microsoft.com/office/powerpoint/2010/main" val="16089591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685800" y="1594485"/>
            <a:ext cx="7772400" cy="1080135"/>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371600" y="2880360"/>
            <a:ext cx="6400800" cy="1285875"/>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8/5/2023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950" b="1" i="0">
                <a:solidFill>
                  <a:srgbClr val="CC0000"/>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8/5/2023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950" b="1" i="0">
                <a:solidFill>
                  <a:srgbClr val="CC0000"/>
                </a:solidFill>
                <a:latin typeface="Arial"/>
                <a:cs typeface="Arial"/>
              </a:defRPr>
            </a:lvl1pPr>
          </a:lstStyle>
          <a:p>
            <a:endParaRPr/>
          </a:p>
        </p:txBody>
      </p:sp>
      <p:sp>
        <p:nvSpPr>
          <p:cNvPr id="3" name="Holder 3"/>
          <p:cNvSpPr>
            <a:spLocks noGrp="1"/>
          </p:cNvSpPr>
          <p:nvPr>
            <p:ph sz="half" idx="2"/>
          </p:nvPr>
        </p:nvSpPr>
        <p:spPr>
          <a:xfrm>
            <a:off x="457200" y="1183005"/>
            <a:ext cx="3977640" cy="339471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709160" y="1183005"/>
            <a:ext cx="3977640" cy="339471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8/5/2023</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2" cstate="print"/>
          <a:stretch>
            <a:fillRect/>
          </a:stretch>
        </p:blipFill>
        <p:spPr>
          <a:xfrm>
            <a:off x="8393525" y="157250"/>
            <a:ext cx="634199" cy="634200"/>
          </a:xfrm>
          <a:prstGeom prst="rect">
            <a:avLst/>
          </a:prstGeom>
        </p:spPr>
      </p:pic>
      <p:sp>
        <p:nvSpPr>
          <p:cNvPr id="17" name="bg object 17"/>
          <p:cNvSpPr/>
          <p:nvPr/>
        </p:nvSpPr>
        <p:spPr>
          <a:xfrm>
            <a:off x="0" y="4499800"/>
            <a:ext cx="9144000" cy="643890"/>
          </a:xfrm>
          <a:custGeom>
            <a:avLst/>
            <a:gdLst/>
            <a:ahLst/>
            <a:cxnLst/>
            <a:rect l="l" t="t" r="r" b="b"/>
            <a:pathLst>
              <a:path w="9144000" h="643889">
                <a:moveTo>
                  <a:pt x="0" y="0"/>
                </a:moveTo>
                <a:lnTo>
                  <a:pt x="9143999" y="0"/>
                </a:lnTo>
                <a:lnTo>
                  <a:pt x="9143999" y="643699"/>
                </a:lnTo>
                <a:lnTo>
                  <a:pt x="0" y="643699"/>
                </a:lnTo>
                <a:lnTo>
                  <a:pt x="0" y="0"/>
                </a:lnTo>
                <a:close/>
              </a:path>
            </a:pathLst>
          </a:custGeom>
          <a:solidFill>
            <a:srgbClr val="CC4125"/>
          </a:solidFill>
        </p:spPr>
        <p:txBody>
          <a:bodyPr wrap="square" lIns="0" tIns="0" rIns="0" bIns="0" rtlCol="0"/>
          <a:lstStyle/>
          <a:p>
            <a:endParaRPr/>
          </a:p>
        </p:txBody>
      </p:sp>
      <p:sp>
        <p:nvSpPr>
          <p:cNvPr id="2" name="Holder 2"/>
          <p:cNvSpPr>
            <a:spLocks noGrp="1"/>
          </p:cNvSpPr>
          <p:nvPr>
            <p:ph type="title"/>
          </p:nvPr>
        </p:nvSpPr>
        <p:spPr/>
        <p:txBody>
          <a:bodyPr lIns="0" tIns="0" rIns="0" bIns="0"/>
          <a:lstStyle>
            <a:lvl1pPr>
              <a:defRPr sz="2950" b="1" i="0">
                <a:solidFill>
                  <a:srgbClr val="CC0000"/>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8/5/2023</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8/5/2023</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DEFAUL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13129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8" cstate="print"/>
          <a:stretch>
            <a:fillRect/>
          </a:stretch>
        </p:blipFill>
        <p:spPr>
          <a:xfrm>
            <a:off x="8393525" y="157250"/>
            <a:ext cx="634199" cy="634200"/>
          </a:xfrm>
          <a:prstGeom prst="rect">
            <a:avLst/>
          </a:prstGeom>
        </p:spPr>
      </p:pic>
      <p:sp>
        <p:nvSpPr>
          <p:cNvPr id="2" name="Holder 2"/>
          <p:cNvSpPr>
            <a:spLocks noGrp="1"/>
          </p:cNvSpPr>
          <p:nvPr>
            <p:ph type="title"/>
          </p:nvPr>
        </p:nvSpPr>
        <p:spPr>
          <a:xfrm>
            <a:off x="319250" y="57911"/>
            <a:ext cx="3568700" cy="478790"/>
          </a:xfrm>
          <a:prstGeom prst="rect">
            <a:avLst/>
          </a:prstGeom>
        </p:spPr>
        <p:txBody>
          <a:bodyPr wrap="square" lIns="0" tIns="0" rIns="0" bIns="0">
            <a:spAutoFit/>
          </a:bodyPr>
          <a:lstStyle>
            <a:lvl1pPr>
              <a:defRPr sz="2950" b="1" i="0">
                <a:solidFill>
                  <a:srgbClr val="CC0000"/>
                </a:solidFill>
                <a:latin typeface="Arial"/>
                <a:cs typeface="Arial"/>
              </a:defRPr>
            </a:lvl1pPr>
          </a:lstStyle>
          <a:p>
            <a:endParaRPr/>
          </a:p>
        </p:txBody>
      </p:sp>
      <p:sp>
        <p:nvSpPr>
          <p:cNvPr id="3" name="Holder 3"/>
          <p:cNvSpPr>
            <a:spLocks noGrp="1"/>
          </p:cNvSpPr>
          <p:nvPr>
            <p:ph type="body" idx="1"/>
          </p:nvPr>
        </p:nvSpPr>
        <p:spPr>
          <a:xfrm>
            <a:off x="186562" y="1344339"/>
            <a:ext cx="8770875" cy="1865630"/>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a:xfrm>
            <a:off x="3108960" y="4783455"/>
            <a:ext cx="2926080" cy="257175"/>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457200" y="4783455"/>
            <a:ext cx="2103120" cy="257175"/>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8/5/2023</a:t>
            </a:fld>
            <a:endParaRPr lang="en-US"/>
          </a:p>
        </p:txBody>
      </p:sp>
      <p:sp>
        <p:nvSpPr>
          <p:cNvPr id="6" name="Holder 6"/>
          <p:cNvSpPr>
            <a:spLocks noGrp="1"/>
          </p:cNvSpPr>
          <p:nvPr>
            <p:ph type="sldNum" sz="quarter" idx="7"/>
          </p:nvPr>
        </p:nvSpPr>
        <p:spPr>
          <a:xfrm>
            <a:off x="6583680" y="4783455"/>
            <a:ext cx="2103120" cy="257175"/>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3.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image" Target="../media/image33.jpg"/><Relationship Id="rId1" Type="http://schemas.openxmlformats.org/officeDocument/2006/relationships/slideLayout" Target="../slideLayouts/slideLayout2.xml"/><Relationship Id="rId4" Type="http://schemas.openxmlformats.org/officeDocument/2006/relationships/image" Target="../media/image35.jpg"/></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2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image" Target="../media/image44.png"/><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 Id="rId9" Type="http://schemas.openxmlformats.org/officeDocument/2006/relationships/image" Target="../media/image51.png"/></Relationships>
</file>

<file path=ppt/slides/_rels/slide2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6.xml"/><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2"/>
          <p:cNvSpPr/>
          <p:nvPr/>
        </p:nvSpPr>
        <p:spPr>
          <a:xfrm>
            <a:off x="520750" y="547309"/>
            <a:ext cx="5041850" cy="1033841"/>
          </a:xfrm>
          <a:prstGeom prst="rect">
            <a:avLst/>
          </a:prstGeom>
          <a:noFill/>
          <a:ln/>
        </p:spPr>
        <p:txBody>
          <a:bodyPr wrap="square" lIns="57150" tIns="28575" rIns="57150" bIns="28575" rtlCol="0" anchor="t"/>
          <a:lstStyle/>
          <a:p>
            <a:pPr>
              <a:lnSpc>
                <a:spcPts val="4101"/>
              </a:lnSpc>
            </a:pPr>
            <a:r>
              <a:rPr lang="en-US" sz="3600" b="1" kern="0" spc="-98" dirty="0">
                <a:solidFill>
                  <a:srgbClr val="C00000"/>
                </a:solidFill>
                <a:latin typeface="Georgia" pitchFamily="18" charset="0"/>
                <a:ea typeface="p22-mackinac-pro" pitchFamily="34" charset="-122"/>
                <a:cs typeface="p22-mackinac-pro" pitchFamily="34" charset="-120"/>
              </a:rPr>
              <a:t>Netflix Movies </a:t>
            </a:r>
            <a:r>
              <a:rPr lang="en-US" sz="3600" b="1" kern="0" spc="-98" dirty="0" smtClean="0">
                <a:solidFill>
                  <a:srgbClr val="C00000"/>
                </a:solidFill>
                <a:latin typeface="Georgia" pitchFamily="18" charset="0"/>
                <a:ea typeface="p22-mackinac-pro" pitchFamily="34" charset="-122"/>
                <a:cs typeface="p22-mackinac-pro" pitchFamily="34" charset="-120"/>
              </a:rPr>
              <a:t>and </a:t>
            </a:r>
          </a:p>
          <a:p>
            <a:pPr>
              <a:lnSpc>
                <a:spcPts val="4101"/>
              </a:lnSpc>
            </a:pPr>
            <a:r>
              <a:rPr lang="en-US" sz="3600" b="1" kern="0" spc="-98" dirty="0" smtClean="0">
                <a:solidFill>
                  <a:srgbClr val="C00000"/>
                </a:solidFill>
                <a:latin typeface="Georgia" pitchFamily="18" charset="0"/>
                <a:ea typeface="p22-mackinac-pro" pitchFamily="34" charset="-122"/>
                <a:cs typeface="p22-mackinac-pro" pitchFamily="34" charset="-120"/>
              </a:rPr>
              <a:t>TV </a:t>
            </a:r>
            <a:r>
              <a:rPr lang="en-US" sz="3600" b="1" kern="0" spc="-98" dirty="0">
                <a:solidFill>
                  <a:srgbClr val="C00000"/>
                </a:solidFill>
                <a:latin typeface="Georgia" pitchFamily="18" charset="0"/>
                <a:ea typeface="p22-mackinac-pro" pitchFamily="34" charset="-122"/>
                <a:cs typeface="p22-mackinac-pro" pitchFamily="34" charset="-120"/>
              </a:rPr>
              <a:t>Shows Clustering</a:t>
            </a:r>
            <a:endParaRPr lang="en-US" sz="3600" dirty="0">
              <a:solidFill>
                <a:srgbClr val="C00000"/>
              </a:solidFill>
              <a:latin typeface="Georgia" pitchFamily="18" charset="0"/>
            </a:endParaRPr>
          </a:p>
        </p:txBody>
      </p:sp>
      <p:sp>
        <p:nvSpPr>
          <p:cNvPr id="5" name="Text 3"/>
          <p:cNvSpPr/>
          <p:nvPr/>
        </p:nvSpPr>
        <p:spPr>
          <a:xfrm>
            <a:off x="520750" y="2266950"/>
            <a:ext cx="4673501" cy="1038742"/>
          </a:xfrm>
          <a:prstGeom prst="rect">
            <a:avLst/>
          </a:prstGeom>
          <a:noFill/>
          <a:ln/>
        </p:spPr>
        <p:txBody>
          <a:bodyPr wrap="square" lIns="57150" tIns="28575" rIns="57150" bIns="28575" rtlCol="0" anchor="t"/>
          <a:lstStyle/>
          <a:p>
            <a:pPr>
              <a:lnSpc>
                <a:spcPts val="1749"/>
              </a:lnSpc>
            </a:pPr>
            <a:r>
              <a:rPr lang="en-US" sz="1600" b="1" dirty="0">
                <a:solidFill>
                  <a:srgbClr val="272525"/>
                </a:solidFill>
                <a:latin typeface="Cambria" pitchFamily="18" charset="0"/>
                <a:ea typeface="Cambria" pitchFamily="18" charset="0"/>
                <a:cs typeface="Times New Roman" pitchFamily="18" charset="0"/>
              </a:rPr>
              <a:t>Netflix offers a large selection of movies and TV shows, but how are they grouped? In this presentation, we explore the clustering techniques used to organize content on the platform.</a:t>
            </a:r>
            <a:endParaRPr lang="en-US" sz="1600" b="1" dirty="0">
              <a:latin typeface="Cambria" pitchFamily="18" charset="0"/>
              <a:ea typeface="Cambria" pitchFamily="18" charset="0"/>
              <a:cs typeface="Times New Roman" pitchFamily="18" charset="0"/>
            </a:endParaRPr>
          </a:p>
        </p:txBody>
      </p:sp>
      <p:sp>
        <p:nvSpPr>
          <p:cNvPr id="6" name="Shape 4"/>
          <p:cNvSpPr/>
          <p:nvPr/>
        </p:nvSpPr>
        <p:spPr>
          <a:xfrm>
            <a:off x="520750" y="3471079"/>
            <a:ext cx="222126" cy="220493"/>
          </a:xfrm>
          <a:prstGeom prst="roundRect">
            <a:avLst>
              <a:gd name="adj" fmla="val 25916657"/>
            </a:avLst>
          </a:prstGeom>
          <a:noFill/>
          <a:ln w="7620">
            <a:solidFill>
              <a:srgbClr val="FFFFFF"/>
            </a:solidFill>
            <a:prstDash val="solid"/>
          </a:ln>
        </p:spPr>
      </p:sp>
      <p:sp>
        <p:nvSpPr>
          <p:cNvPr id="8" name="Text 5"/>
          <p:cNvSpPr/>
          <p:nvPr/>
        </p:nvSpPr>
        <p:spPr>
          <a:xfrm>
            <a:off x="2743200" y="4540301"/>
            <a:ext cx="1385888" cy="241249"/>
          </a:xfrm>
          <a:prstGeom prst="rect">
            <a:avLst/>
          </a:prstGeom>
          <a:noFill/>
          <a:ln/>
        </p:spPr>
        <p:txBody>
          <a:bodyPr wrap="none" lIns="57150" tIns="28575" rIns="57150" bIns="28575" rtlCol="0" anchor="t"/>
          <a:lstStyle/>
          <a:p>
            <a:pPr>
              <a:lnSpc>
                <a:spcPts val="1914"/>
              </a:lnSpc>
            </a:pPr>
            <a:r>
              <a:rPr lang="en-US" sz="1600" b="1" dirty="0">
                <a:solidFill>
                  <a:srgbClr val="C00000"/>
                </a:solidFill>
                <a:latin typeface="Georgia" pitchFamily="18" charset="0"/>
                <a:ea typeface="Eudoxus Sans" pitchFamily="34" charset="-122"/>
                <a:cs typeface="Eudoxus Sans" pitchFamily="34" charset="-120"/>
              </a:rPr>
              <a:t>B</a:t>
            </a:r>
            <a:r>
              <a:rPr lang="en-US" sz="1600" b="1" dirty="0" smtClean="0">
                <a:solidFill>
                  <a:srgbClr val="C00000"/>
                </a:solidFill>
                <a:latin typeface="Georgia" pitchFamily="18" charset="0"/>
                <a:ea typeface="Eudoxus Sans" pitchFamily="34" charset="-122"/>
                <a:cs typeface="Eudoxus Sans" pitchFamily="34" charset="-120"/>
              </a:rPr>
              <a:t>y - </a:t>
            </a:r>
            <a:r>
              <a:rPr lang="en-US" sz="1600" b="1" dirty="0" err="1" smtClean="0">
                <a:solidFill>
                  <a:srgbClr val="C00000"/>
                </a:solidFill>
                <a:latin typeface="Georgia" pitchFamily="18" charset="0"/>
                <a:ea typeface="Eudoxus Sans" pitchFamily="34" charset="-122"/>
                <a:cs typeface="Eudoxus Sans" pitchFamily="34" charset="-120"/>
              </a:rPr>
              <a:t>Vibhuti</a:t>
            </a:r>
            <a:r>
              <a:rPr lang="en-US" sz="1600" b="1" dirty="0" smtClean="0">
                <a:solidFill>
                  <a:srgbClr val="C00000"/>
                </a:solidFill>
                <a:latin typeface="Georgia" pitchFamily="18" charset="0"/>
                <a:ea typeface="Eudoxus Sans" pitchFamily="34" charset="-122"/>
                <a:cs typeface="Eudoxus Sans" pitchFamily="34" charset="-120"/>
              </a:rPr>
              <a:t> </a:t>
            </a:r>
            <a:r>
              <a:rPr lang="en-US" sz="1600" b="1" dirty="0">
                <a:solidFill>
                  <a:srgbClr val="C00000"/>
                </a:solidFill>
                <a:latin typeface="Georgia" pitchFamily="18" charset="0"/>
                <a:ea typeface="Eudoxus Sans" pitchFamily="34" charset="-122"/>
                <a:cs typeface="Eudoxus Sans" pitchFamily="34" charset="-120"/>
              </a:rPr>
              <a:t>G</a:t>
            </a:r>
            <a:r>
              <a:rPr lang="en-US" sz="1600" b="1" dirty="0" smtClean="0">
                <a:solidFill>
                  <a:srgbClr val="C00000"/>
                </a:solidFill>
                <a:latin typeface="Georgia" pitchFamily="18" charset="0"/>
                <a:ea typeface="Eudoxus Sans" pitchFamily="34" charset="-122"/>
                <a:cs typeface="Eudoxus Sans" pitchFamily="34" charset="-120"/>
              </a:rPr>
              <a:t>upta</a:t>
            </a:r>
          </a:p>
          <a:p>
            <a:pPr>
              <a:lnSpc>
                <a:spcPts val="1914"/>
              </a:lnSpc>
            </a:pPr>
            <a:r>
              <a:rPr lang="en-US" sz="1600" b="1" dirty="0" smtClean="0">
                <a:solidFill>
                  <a:srgbClr val="C00000"/>
                </a:solidFill>
                <a:latin typeface="Georgia" pitchFamily="18" charset="0"/>
                <a:ea typeface="Eudoxus Sans" pitchFamily="34" charset="-122"/>
              </a:rPr>
              <a:t>      </a:t>
            </a:r>
            <a:r>
              <a:rPr lang="en-US" sz="1600" b="1" dirty="0" err="1" smtClean="0">
                <a:solidFill>
                  <a:srgbClr val="C00000"/>
                </a:solidFill>
                <a:latin typeface="Georgia" pitchFamily="18" charset="0"/>
                <a:ea typeface="Eudoxus Sans" pitchFamily="34" charset="-122"/>
              </a:rPr>
              <a:t>Rudraashish</a:t>
            </a:r>
            <a:r>
              <a:rPr lang="en-US" sz="1600" b="1" dirty="0" smtClean="0">
                <a:solidFill>
                  <a:srgbClr val="C00000"/>
                </a:solidFill>
                <a:latin typeface="Georgia" pitchFamily="18" charset="0"/>
                <a:ea typeface="Eudoxus Sans" pitchFamily="34" charset="-122"/>
              </a:rPr>
              <a:t> </a:t>
            </a:r>
            <a:r>
              <a:rPr lang="en-US" sz="1600" b="1" dirty="0" err="1" smtClean="0">
                <a:solidFill>
                  <a:srgbClr val="C00000"/>
                </a:solidFill>
                <a:latin typeface="Georgia" pitchFamily="18" charset="0"/>
                <a:ea typeface="Eudoxus Sans" pitchFamily="34" charset="-122"/>
              </a:rPr>
              <a:t>Sengupta</a:t>
            </a:r>
            <a:endParaRPr lang="en-US" sz="1600" dirty="0">
              <a:solidFill>
                <a:srgbClr val="C00000"/>
              </a:solidFill>
              <a:latin typeface="Georgia" pitchFamily="18" charset="0"/>
            </a:endParaRPr>
          </a:p>
        </p:txBody>
      </p:sp>
      <p:pic>
        <p:nvPicPr>
          <p:cNvPr id="9" name="Image 1" descr="preencoded.png"/>
          <p:cNvPicPr>
            <a:picLocks noChangeAspect="1"/>
          </p:cNvPicPr>
          <p:nvPr/>
        </p:nvPicPr>
        <p:blipFill>
          <a:blip r:embed="rId3"/>
          <a:stretch>
            <a:fillRect/>
          </a:stretch>
        </p:blipFill>
        <p:spPr>
          <a:xfrm>
            <a:off x="5715000" y="0"/>
            <a:ext cx="3429000" cy="5105680"/>
          </a:xfrm>
          <a:prstGeom prst="rect">
            <a:avLst/>
          </a:prstGeom>
        </p:spPr>
      </p:pic>
    </p:spTree>
    <p:extLst>
      <p:ext uri="{BB962C8B-B14F-4D97-AF65-F5344CB8AC3E}">
        <p14:creationId xmlns:p14="http://schemas.microsoft.com/office/powerpoint/2010/main" val="273421854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63549" y="1970531"/>
            <a:ext cx="3722651" cy="1287019"/>
          </a:xfrm>
          <a:prstGeom prst="rect">
            <a:avLst/>
          </a:prstGeom>
        </p:spPr>
        <p:txBody>
          <a:bodyPr vert="horz" wrap="square" lIns="0" tIns="12700" rIns="0" bIns="0" rtlCol="0">
            <a:spAutoFit/>
          </a:bodyPr>
          <a:lstStyle/>
          <a:p>
            <a:pPr marL="379095" marR="5080" indent="-367030">
              <a:lnSpc>
                <a:spcPct val="114999"/>
              </a:lnSpc>
              <a:spcBef>
                <a:spcPts val="100"/>
              </a:spcBef>
              <a:buFont typeface="Microsoft Sans Serif"/>
              <a:buChar char="●"/>
              <a:tabLst>
                <a:tab pos="379095" algn="l"/>
                <a:tab pos="379730" algn="l"/>
              </a:tabLst>
            </a:pPr>
            <a:r>
              <a:rPr sz="1800" spc="-5" dirty="0">
                <a:latin typeface="Cambria" pitchFamily="18" charset="0"/>
                <a:ea typeface="Cambria" pitchFamily="18" charset="0"/>
                <a:cs typeface="Arial"/>
              </a:rPr>
              <a:t>Netflix contains 69% movies and 31% </a:t>
            </a:r>
            <a:r>
              <a:rPr sz="1800" dirty="0">
                <a:latin typeface="Cambria" pitchFamily="18" charset="0"/>
                <a:ea typeface="Cambria" pitchFamily="18" charset="0"/>
                <a:cs typeface="Arial"/>
              </a:rPr>
              <a:t> television</a:t>
            </a:r>
            <a:r>
              <a:rPr sz="1800" spc="-30" dirty="0">
                <a:latin typeface="Cambria" pitchFamily="18" charset="0"/>
                <a:ea typeface="Cambria" pitchFamily="18" charset="0"/>
                <a:cs typeface="Arial"/>
              </a:rPr>
              <a:t> </a:t>
            </a:r>
            <a:r>
              <a:rPr sz="1800" spc="-5" dirty="0">
                <a:latin typeface="Cambria" pitchFamily="18" charset="0"/>
                <a:ea typeface="Cambria" pitchFamily="18" charset="0"/>
                <a:cs typeface="Arial"/>
              </a:rPr>
              <a:t>shows,</a:t>
            </a:r>
            <a:r>
              <a:rPr sz="1800" spc="-25" dirty="0">
                <a:latin typeface="Cambria" pitchFamily="18" charset="0"/>
                <a:ea typeface="Cambria" pitchFamily="18" charset="0"/>
                <a:cs typeface="Arial"/>
              </a:rPr>
              <a:t> </a:t>
            </a:r>
            <a:r>
              <a:rPr sz="1800" spc="-5" dirty="0">
                <a:latin typeface="Cambria" pitchFamily="18" charset="0"/>
                <a:ea typeface="Cambria" pitchFamily="18" charset="0"/>
                <a:cs typeface="Arial"/>
              </a:rPr>
              <a:t>indicating</a:t>
            </a:r>
            <a:r>
              <a:rPr sz="1800" spc="-25" dirty="0">
                <a:latin typeface="Cambria" pitchFamily="18" charset="0"/>
                <a:ea typeface="Cambria" pitchFamily="18" charset="0"/>
                <a:cs typeface="Arial"/>
              </a:rPr>
              <a:t> </a:t>
            </a:r>
            <a:r>
              <a:rPr sz="1800" dirty="0">
                <a:latin typeface="Cambria" pitchFamily="18" charset="0"/>
                <a:ea typeface="Cambria" pitchFamily="18" charset="0"/>
                <a:cs typeface="Arial"/>
              </a:rPr>
              <a:t>that</a:t>
            </a:r>
            <a:r>
              <a:rPr sz="1800" spc="-30" dirty="0">
                <a:latin typeface="Cambria" pitchFamily="18" charset="0"/>
                <a:ea typeface="Cambria" pitchFamily="18" charset="0"/>
                <a:cs typeface="Arial"/>
              </a:rPr>
              <a:t> </a:t>
            </a:r>
            <a:r>
              <a:rPr sz="1800" spc="-5" dirty="0">
                <a:latin typeface="Cambria" pitchFamily="18" charset="0"/>
                <a:ea typeface="Cambria" pitchFamily="18" charset="0"/>
                <a:cs typeface="Arial"/>
              </a:rPr>
              <a:t>movie </a:t>
            </a:r>
            <a:r>
              <a:rPr sz="1800" spc="-484" dirty="0">
                <a:latin typeface="Cambria" pitchFamily="18" charset="0"/>
                <a:ea typeface="Cambria" pitchFamily="18" charset="0"/>
                <a:cs typeface="Arial"/>
              </a:rPr>
              <a:t> </a:t>
            </a:r>
            <a:r>
              <a:rPr sz="1800" spc="-5" dirty="0">
                <a:latin typeface="Cambria" pitchFamily="18" charset="0"/>
                <a:ea typeface="Cambria" pitchFamily="18" charset="0"/>
                <a:cs typeface="Arial"/>
              </a:rPr>
              <a:t>shows</a:t>
            </a:r>
            <a:r>
              <a:rPr sz="1800" spc="-10" dirty="0">
                <a:latin typeface="Cambria" pitchFamily="18" charset="0"/>
                <a:ea typeface="Cambria" pitchFamily="18" charset="0"/>
                <a:cs typeface="Arial"/>
              </a:rPr>
              <a:t> </a:t>
            </a:r>
            <a:r>
              <a:rPr sz="1800" spc="-5" dirty="0">
                <a:latin typeface="Cambria" pitchFamily="18" charset="0"/>
                <a:ea typeface="Cambria" pitchFamily="18" charset="0"/>
                <a:cs typeface="Arial"/>
              </a:rPr>
              <a:t>have</a:t>
            </a:r>
            <a:r>
              <a:rPr sz="1800" spc="-10" dirty="0">
                <a:latin typeface="Cambria" pitchFamily="18" charset="0"/>
                <a:ea typeface="Cambria" pitchFamily="18" charset="0"/>
                <a:cs typeface="Arial"/>
              </a:rPr>
              <a:t> </a:t>
            </a:r>
            <a:r>
              <a:rPr sz="1800" spc="-5" dirty="0">
                <a:latin typeface="Cambria" pitchFamily="18" charset="0"/>
                <a:ea typeface="Cambria" pitchFamily="18" charset="0"/>
                <a:cs typeface="Arial"/>
              </a:rPr>
              <a:t>more</a:t>
            </a:r>
            <a:r>
              <a:rPr sz="1800" spc="-10" dirty="0">
                <a:latin typeface="Cambria" pitchFamily="18" charset="0"/>
                <a:ea typeface="Cambria" pitchFamily="18" charset="0"/>
                <a:cs typeface="Arial"/>
              </a:rPr>
              <a:t> </a:t>
            </a:r>
            <a:r>
              <a:rPr sz="1800" spc="-5" dirty="0" smtClean="0">
                <a:latin typeface="Cambria" pitchFamily="18" charset="0"/>
                <a:ea typeface="Cambria" pitchFamily="18" charset="0"/>
                <a:cs typeface="Arial"/>
              </a:rPr>
              <a:t>content</a:t>
            </a:r>
            <a:r>
              <a:rPr lang="en-GB" sz="1800" spc="-5" dirty="0" smtClean="0">
                <a:latin typeface="Cambria" pitchFamily="18" charset="0"/>
                <a:ea typeface="Cambria" pitchFamily="18" charset="0"/>
                <a:cs typeface="Arial"/>
              </a:rPr>
              <a:t>.</a:t>
            </a:r>
            <a:endParaRPr sz="1800" dirty="0">
              <a:latin typeface="Cambria" pitchFamily="18" charset="0"/>
              <a:ea typeface="Cambria" pitchFamily="18" charset="0"/>
              <a:cs typeface="Arial"/>
            </a:endParaRPr>
          </a:p>
        </p:txBody>
      </p:sp>
      <p:sp>
        <p:nvSpPr>
          <p:cNvPr id="4" name="object 4"/>
          <p:cNvSpPr txBox="1">
            <a:spLocks noGrp="1"/>
          </p:cNvSpPr>
          <p:nvPr>
            <p:ph type="title"/>
          </p:nvPr>
        </p:nvSpPr>
        <p:spPr>
          <a:xfrm>
            <a:off x="428699" y="212495"/>
            <a:ext cx="4067101" cy="551433"/>
          </a:xfrm>
          <a:prstGeom prst="rect">
            <a:avLst/>
          </a:prstGeom>
        </p:spPr>
        <p:txBody>
          <a:bodyPr vert="horz" wrap="square" lIns="0" tIns="12700" rIns="0" bIns="0" rtlCol="0">
            <a:spAutoFit/>
          </a:bodyPr>
          <a:lstStyle/>
          <a:p>
            <a:pPr marL="12700">
              <a:lnSpc>
                <a:spcPct val="100000"/>
              </a:lnSpc>
              <a:spcBef>
                <a:spcPts val="100"/>
              </a:spcBef>
            </a:pPr>
            <a:r>
              <a:rPr sz="3500" spc="-5" dirty="0">
                <a:latin typeface="Georgia" pitchFamily="18" charset="0"/>
              </a:rPr>
              <a:t>Netflix</a:t>
            </a:r>
            <a:r>
              <a:rPr sz="3500" spc="-90" dirty="0">
                <a:latin typeface="Georgia" pitchFamily="18" charset="0"/>
              </a:rPr>
              <a:t> </a:t>
            </a:r>
            <a:r>
              <a:rPr sz="3500" spc="-5" dirty="0">
                <a:latin typeface="Georgia" pitchFamily="18" charset="0"/>
              </a:rPr>
              <a:t>Content</a:t>
            </a:r>
            <a:endParaRPr sz="3500" dirty="0">
              <a:latin typeface="Georgia" pitchFamily="18" charset="0"/>
            </a:endParaRPr>
          </a:p>
        </p:txBody>
      </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653" t="2958" r="653" b="-2958"/>
          <a:stretch/>
        </p:blipFill>
        <p:spPr bwMode="auto">
          <a:xfrm>
            <a:off x="4171094" y="1345870"/>
            <a:ext cx="4820506" cy="35118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object 3"/>
          <p:cNvSpPr/>
          <p:nvPr/>
        </p:nvSpPr>
        <p:spPr>
          <a:xfrm>
            <a:off x="0" y="840105"/>
            <a:ext cx="9144000" cy="55245"/>
          </a:xfrm>
          <a:custGeom>
            <a:avLst/>
            <a:gdLst/>
            <a:ahLst/>
            <a:cxnLst/>
            <a:rect l="l" t="t" r="r" b="b"/>
            <a:pathLst>
              <a:path w="9144000" h="643889">
                <a:moveTo>
                  <a:pt x="0" y="0"/>
                </a:moveTo>
                <a:lnTo>
                  <a:pt x="9143999" y="0"/>
                </a:lnTo>
                <a:lnTo>
                  <a:pt x="9143999" y="643699"/>
                </a:lnTo>
                <a:lnTo>
                  <a:pt x="0" y="643699"/>
                </a:lnTo>
                <a:lnTo>
                  <a:pt x="0" y="0"/>
                </a:lnTo>
                <a:close/>
              </a:path>
            </a:pathLst>
          </a:custGeom>
          <a:solidFill>
            <a:srgbClr val="C00000"/>
          </a:solidFill>
        </p:spPr>
        <p:txBody>
          <a:bodyPr wrap="square" lIns="0" tIns="0" rIns="0" bIns="0" rtlCol="0"/>
          <a:lstStyle/>
          <a:p>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6201" y="1613200"/>
            <a:ext cx="4191000" cy="2561214"/>
          </a:xfrm>
          <a:prstGeom prst="rect">
            <a:avLst/>
          </a:prstGeom>
        </p:spPr>
        <p:txBody>
          <a:bodyPr vert="horz" wrap="square" lIns="0" tIns="12700" rIns="0" bIns="0" rtlCol="0">
            <a:spAutoFit/>
          </a:bodyPr>
          <a:lstStyle/>
          <a:p>
            <a:pPr marL="379095" marR="5080" indent="-367030">
              <a:lnSpc>
                <a:spcPct val="114999"/>
              </a:lnSpc>
              <a:spcBef>
                <a:spcPts val="100"/>
              </a:spcBef>
              <a:buFont typeface="Microsoft Sans Serif"/>
              <a:buChar char="●"/>
              <a:tabLst>
                <a:tab pos="379095" algn="l"/>
                <a:tab pos="379730" algn="l"/>
              </a:tabLst>
            </a:pPr>
            <a:r>
              <a:rPr sz="1600" spc="-5" dirty="0">
                <a:latin typeface="Cambria" pitchFamily="18" charset="0"/>
                <a:ea typeface="Cambria" pitchFamily="18" charset="0"/>
                <a:cs typeface="Arial"/>
              </a:rPr>
              <a:t>The most common rating </a:t>
            </a:r>
            <a:r>
              <a:rPr sz="1600" dirty="0">
                <a:latin typeface="Cambria" pitchFamily="18" charset="0"/>
                <a:ea typeface="Cambria" pitchFamily="18" charset="0"/>
                <a:cs typeface="Arial"/>
              </a:rPr>
              <a:t>for </a:t>
            </a:r>
            <a:r>
              <a:rPr sz="1600" spc="-5" dirty="0">
                <a:latin typeface="Cambria" pitchFamily="18" charset="0"/>
                <a:ea typeface="Cambria" pitchFamily="18" charset="0"/>
                <a:cs typeface="Arial"/>
              </a:rPr>
              <a:t>movies </a:t>
            </a:r>
            <a:r>
              <a:rPr sz="1600" spc="-490" dirty="0">
                <a:latin typeface="Cambria" pitchFamily="18" charset="0"/>
                <a:ea typeface="Cambria" pitchFamily="18" charset="0"/>
                <a:cs typeface="Arial"/>
              </a:rPr>
              <a:t> </a:t>
            </a:r>
            <a:r>
              <a:rPr sz="1600" spc="-5" dirty="0">
                <a:latin typeface="Cambria" pitchFamily="18" charset="0"/>
                <a:ea typeface="Cambria" pitchFamily="18" charset="0"/>
                <a:cs typeface="Arial"/>
              </a:rPr>
              <a:t>and </a:t>
            </a:r>
            <a:r>
              <a:rPr sz="1600" dirty="0">
                <a:latin typeface="Cambria" pitchFamily="18" charset="0"/>
                <a:ea typeface="Cambria" pitchFamily="18" charset="0"/>
                <a:cs typeface="Arial"/>
              </a:rPr>
              <a:t>tv </a:t>
            </a:r>
            <a:r>
              <a:rPr sz="1600" spc="-5" dirty="0">
                <a:latin typeface="Cambria" pitchFamily="18" charset="0"/>
                <a:ea typeface="Cambria" pitchFamily="18" charset="0"/>
                <a:cs typeface="Arial"/>
              </a:rPr>
              <a:t>show is </a:t>
            </a:r>
            <a:r>
              <a:rPr sz="1600" spc="-20" dirty="0">
                <a:latin typeface="Cambria" pitchFamily="18" charset="0"/>
                <a:ea typeface="Cambria" pitchFamily="18" charset="0"/>
                <a:cs typeface="Arial"/>
              </a:rPr>
              <a:t>TV-MA, </a:t>
            </a:r>
            <a:r>
              <a:rPr sz="1600" spc="-5" dirty="0">
                <a:latin typeface="Cambria" pitchFamily="18" charset="0"/>
                <a:ea typeface="Cambria" pitchFamily="18" charset="0"/>
                <a:cs typeface="Arial"/>
              </a:rPr>
              <a:t>which stands </a:t>
            </a:r>
            <a:r>
              <a:rPr sz="1600" spc="-490" dirty="0">
                <a:latin typeface="Cambria" pitchFamily="18" charset="0"/>
                <a:ea typeface="Cambria" pitchFamily="18" charset="0"/>
                <a:cs typeface="Arial"/>
              </a:rPr>
              <a:t> </a:t>
            </a:r>
            <a:r>
              <a:rPr sz="1600" dirty="0">
                <a:latin typeface="Cambria" pitchFamily="18" charset="0"/>
                <a:ea typeface="Cambria" pitchFamily="18" charset="0"/>
                <a:cs typeface="Arial"/>
              </a:rPr>
              <a:t>for </a:t>
            </a:r>
            <a:r>
              <a:rPr sz="1600" spc="-5" dirty="0">
                <a:latin typeface="Cambria" pitchFamily="18" charset="0"/>
                <a:ea typeface="Cambria" pitchFamily="18" charset="0"/>
                <a:cs typeface="Arial"/>
              </a:rPr>
              <a:t>"Mature Audience," </a:t>
            </a:r>
            <a:r>
              <a:rPr sz="1600" dirty="0">
                <a:latin typeface="Cambria" pitchFamily="18" charset="0"/>
                <a:ea typeface="Cambria" pitchFamily="18" charset="0"/>
                <a:cs typeface="Arial"/>
              </a:rPr>
              <a:t>followed </a:t>
            </a:r>
            <a:r>
              <a:rPr sz="1600" spc="-5" dirty="0">
                <a:latin typeface="Cambria" pitchFamily="18" charset="0"/>
                <a:ea typeface="Cambria" pitchFamily="18" charset="0"/>
                <a:cs typeface="Arial"/>
              </a:rPr>
              <a:t>by </a:t>
            </a:r>
            <a:r>
              <a:rPr sz="1600" dirty="0">
                <a:latin typeface="Cambria" pitchFamily="18" charset="0"/>
                <a:ea typeface="Cambria" pitchFamily="18" charset="0"/>
                <a:cs typeface="Arial"/>
              </a:rPr>
              <a:t> </a:t>
            </a:r>
            <a:r>
              <a:rPr sz="1600" spc="-20" dirty="0">
                <a:latin typeface="Cambria" pitchFamily="18" charset="0"/>
                <a:ea typeface="Cambria" pitchFamily="18" charset="0"/>
                <a:cs typeface="Arial"/>
              </a:rPr>
              <a:t>TV-14, </a:t>
            </a:r>
            <a:r>
              <a:rPr sz="1600" spc="-5" dirty="0">
                <a:latin typeface="Cambria" pitchFamily="18" charset="0"/>
                <a:ea typeface="Cambria" pitchFamily="18" charset="0"/>
                <a:cs typeface="Arial"/>
              </a:rPr>
              <a:t>which stands </a:t>
            </a:r>
            <a:r>
              <a:rPr sz="1600" dirty="0">
                <a:latin typeface="Cambria" pitchFamily="18" charset="0"/>
                <a:ea typeface="Cambria" pitchFamily="18" charset="0"/>
                <a:cs typeface="Arial"/>
              </a:rPr>
              <a:t>for </a:t>
            </a:r>
            <a:r>
              <a:rPr sz="1600" spc="-25" dirty="0">
                <a:latin typeface="Cambria" pitchFamily="18" charset="0"/>
                <a:ea typeface="Cambria" pitchFamily="18" charset="0"/>
                <a:cs typeface="Arial"/>
              </a:rPr>
              <a:t>"Younger </a:t>
            </a:r>
            <a:r>
              <a:rPr sz="1600" spc="-20" dirty="0">
                <a:latin typeface="Cambria" pitchFamily="18" charset="0"/>
                <a:ea typeface="Cambria" pitchFamily="18" charset="0"/>
                <a:cs typeface="Arial"/>
              </a:rPr>
              <a:t> </a:t>
            </a:r>
            <a:r>
              <a:rPr sz="1600" spc="-5" dirty="0">
                <a:latin typeface="Cambria" pitchFamily="18" charset="0"/>
                <a:ea typeface="Cambria" pitchFamily="18" charset="0"/>
                <a:cs typeface="Arial"/>
              </a:rPr>
              <a:t>Audience." Since </a:t>
            </a:r>
            <a:r>
              <a:rPr sz="1600" dirty="0">
                <a:latin typeface="Cambria" pitchFamily="18" charset="0"/>
                <a:ea typeface="Cambria" pitchFamily="18" charset="0"/>
                <a:cs typeface="Arial"/>
              </a:rPr>
              <a:t>the </a:t>
            </a:r>
            <a:r>
              <a:rPr sz="1600" spc="-5" dirty="0">
                <a:latin typeface="Cambria" pitchFamily="18" charset="0"/>
                <a:ea typeface="Cambria" pitchFamily="18" charset="0"/>
                <a:cs typeface="Arial"/>
              </a:rPr>
              <a:t>number of </a:t>
            </a:r>
            <a:r>
              <a:rPr sz="1600" dirty="0">
                <a:latin typeface="Cambria" pitchFamily="18" charset="0"/>
                <a:ea typeface="Cambria" pitchFamily="18" charset="0"/>
                <a:cs typeface="Arial"/>
              </a:rPr>
              <a:t> </a:t>
            </a:r>
            <a:r>
              <a:rPr sz="1600" spc="-5" dirty="0">
                <a:latin typeface="Cambria" pitchFamily="18" charset="0"/>
                <a:ea typeface="Cambria" pitchFamily="18" charset="0"/>
                <a:cs typeface="Arial"/>
              </a:rPr>
              <a:t>movies is higher </a:t>
            </a:r>
            <a:r>
              <a:rPr sz="1600" dirty="0">
                <a:latin typeface="Cambria" pitchFamily="18" charset="0"/>
                <a:ea typeface="Cambria" pitchFamily="18" charset="0"/>
                <a:cs typeface="Arial"/>
              </a:rPr>
              <a:t>than the </a:t>
            </a:r>
            <a:r>
              <a:rPr sz="1600" spc="-5" dirty="0">
                <a:latin typeface="Cambria" pitchFamily="18" charset="0"/>
                <a:ea typeface="Cambria" pitchFamily="18" charset="0"/>
                <a:cs typeface="Arial"/>
              </a:rPr>
              <a:t>number of </a:t>
            </a:r>
            <a:r>
              <a:rPr sz="1600" spc="-490" dirty="0">
                <a:latin typeface="Cambria" pitchFamily="18" charset="0"/>
                <a:ea typeface="Cambria" pitchFamily="18" charset="0"/>
                <a:cs typeface="Arial"/>
              </a:rPr>
              <a:t> </a:t>
            </a:r>
            <a:r>
              <a:rPr sz="1600" spc="-5" dirty="0">
                <a:latin typeface="Cambria" pitchFamily="18" charset="0"/>
                <a:ea typeface="Cambria" pitchFamily="18" charset="0"/>
                <a:cs typeface="Arial"/>
              </a:rPr>
              <a:t>TV shows, as we saw earlier in </a:t>
            </a:r>
            <a:r>
              <a:rPr sz="1600" dirty="0">
                <a:latin typeface="Cambria" pitchFamily="18" charset="0"/>
                <a:ea typeface="Cambria" pitchFamily="18" charset="0"/>
                <a:cs typeface="Arial"/>
              </a:rPr>
              <a:t>the </a:t>
            </a:r>
            <a:r>
              <a:rPr sz="1600" spc="5" dirty="0">
                <a:latin typeface="Cambria" pitchFamily="18" charset="0"/>
                <a:ea typeface="Cambria" pitchFamily="18" charset="0"/>
                <a:cs typeface="Arial"/>
              </a:rPr>
              <a:t> </a:t>
            </a:r>
            <a:r>
              <a:rPr sz="1600" dirty="0">
                <a:latin typeface="Cambria" pitchFamily="18" charset="0"/>
                <a:ea typeface="Cambria" pitchFamily="18" charset="0"/>
                <a:cs typeface="Arial"/>
              </a:rPr>
              <a:t>type </a:t>
            </a:r>
            <a:r>
              <a:rPr sz="1600" spc="-5" dirty="0">
                <a:latin typeface="Cambria" pitchFamily="18" charset="0"/>
                <a:ea typeface="Cambria" pitchFamily="18" charset="0"/>
                <a:cs typeface="Arial"/>
              </a:rPr>
              <a:t>column, movies receive </a:t>
            </a:r>
            <a:r>
              <a:rPr sz="1600" dirty="0">
                <a:latin typeface="Cambria" pitchFamily="18" charset="0"/>
                <a:ea typeface="Cambria" pitchFamily="18" charset="0"/>
                <a:cs typeface="Arial"/>
              </a:rPr>
              <a:t>the </a:t>
            </a:r>
            <a:r>
              <a:rPr sz="1600" spc="5" dirty="0">
                <a:latin typeface="Cambria" pitchFamily="18" charset="0"/>
                <a:ea typeface="Cambria" pitchFamily="18" charset="0"/>
                <a:cs typeface="Arial"/>
              </a:rPr>
              <a:t> </a:t>
            </a:r>
            <a:r>
              <a:rPr sz="1600" spc="-5" dirty="0">
                <a:latin typeface="Cambria" pitchFamily="18" charset="0"/>
                <a:ea typeface="Cambria" pitchFamily="18" charset="0"/>
                <a:cs typeface="Arial"/>
              </a:rPr>
              <a:t>highest rating when compared </a:t>
            </a:r>
            <a:r>
              <a:rPr sz="1600" dirty="0">
                <a:latin typeface="Cambria" pitchFamily="18" charset="0"/>
                <a:ea typeface="Cambria" pitchFamily="18" charset="0"/>
                <a:cs typeface="Arial"/>
              </a:rPr>
              <a:t>to </a:t>
            </a:r>
            <a:r>
              <a:rPr sz="1600" spc="-5" dirty="0">
                <a:latin typeface="Cambria" pitchFamily="18" charset="0"/>
                <a:ea typeface="Cambria" pitchFamily="18" charset="0"/>
                <a:cs typeface="Arial"/>
              </a:rPr>
              <a:t>TV </a:t>
            </a:r>
            <a:r>
              <a:rPr sz="1600" spc="-490" dirty="0">
                <a:latin typeface="Cambria" pitchFamily="18" charset="0"/>
                <a:ea typeface="Cambria" pitchFamily="18" charset="0"/>
                <a:cs typeface="Arial"/>
              </a:rPr>
              <a:t> </a:t>
            </a:r>
            <a:r>
              <a:rPr sz="1600" spc="-5" dirty="0">
                <a:latin typeface="Cambria" pitchFamily="18" charset="0"/>
                <a:ea typeface="Cambria" pitchFamily="18" charset="0"/>
                <a:cs typeface="Arial"/>
              </a:rPr>
              <a:t>shows,</a:t>
            </a:r>
            <a:r>
              <a:rPr sz="1600" spc="-10" dirty="0">
                <a:latin typeface="Cambria" pitchFamily="18" charset="0"/>
                <a:ea typeface="Cambria" pitchFamily="18" charset="0"/>
                <a:cs typeface="Arial"/>
              </a:rPr>
              <a:t> </a:t>
            </a:r>
            <a:r>
              <a:rPr sz="1600" spc="-5" dirty="0">
                <a:latin typeface="Cambria" pitchFamily="18" charset="0"/>
                <a:ea typeface="Cambria" pitchFamily="18" charset="0"/>
                <a:cs typeface="Arial"/>
              </a:rPr>
              <a:t>which</a:t>
            </a:r>
            <a:r>
              <a:rPr sz="1600" spc="-10" dirty="0">
                <a:latin typeface="Cambria" pitchFamily="18" charset="0"/>
                <a:ea typeface="Cambria" pitchFamily="18" charset="0"/>
                <a:cs typeface="Arial"/>
              </a:rPr>
              <a:t> </a:t>
            </a:r>
            <a:r>
              <a:rPr sz="1600" spc="-5" dirty="0">
                <a:latin typeface="Cambria" pitchFamily="18" charset="0"/>
                <a:ea typeface="Cambria" pitchFamily="18" charset="0"/>
                <a:cs typeface="Arial"/>
              </a:rPr>
              <a:t>is</a:t>
            </a:r>
            <a:r>
              <a:rPr sz="1600" spc="-10" dirty="0">
                <a:latin typeface="Cambria" pitchFamily="18" charset="0"/>
                <a:ea typeface="Cambria" pitchFamily="18" charset="0"/>
                <a:cs typeface="Arial"/>
              </a:rPr>
              <a:t> </a:t>
            </a:r>
            <a:r>
              <a:rPr sz="1600" spc="-5" dirty="0">
                <a:latin typeface="Cambria" pitchFamily="18" charset="0"/>
                <a:ea typeface="Cambria" pitchFamily="18" charset="0"/>
                <a:cs typeface="Arial"/>
              </a:rPr>
              <a:t>pretty</a:t>
            </a:r>
            <a:r>
              <a:rPr sz="1600" spc="-10" dirty="0">
                <a:latin typeface="Cambria" pitchFamily="18" charset="0"/>
                <a:ea typeface="Cambria" pitchFamily="18" charset="0"/>
                <a:cs typeface="Arial"/>
              </a:rPr>
              <a:t> </a:t>
            </a:r>
            <a:r>
              <a:rPr sz="1600" spc="-5" dirty="0">
                <a:latin typeface="Cambria" pitchFamily="18" charset="0"/>
                <a:ea typeface="Cambria" pitchFamily="18" charset="0"/>
                <a:cs typeface="Arial"/>
              </a:rPr>
              <a:t>good.</a:t>
            </a:r>
            <a:endParaRPr sz="1600" dirty="0">
              <a:latin typeface="Cambria" pitchFamily="18" charset="0"/>
              <a:ea typeface="Cambria" pitchFamily="18" charset="0"/>
              <a:cs typeface="Arial"/>
            </a:endParaRPr>
          </a:p>
        </p:txBody>
      </p:sp>
      <p:sp>
        <p:nvSpPr>
          <p:cNvPr id="6" name="object 6"/>
          <p:cNvSpPr txBox="1">
            <a:spLocks noGrp="1"/>
          </p:cNvSpPr>
          <p:nvPr>
            <p:ph type="title"/>
          </p:nvPr>
        </p:nvSpPr>
        <p:spPr>
          <a:xfrm>
            <a:off x="228600" y="267717"/>
            <a:ext cx="3947951" cy="551433"/>
          </a:xfrm>
          <a:prstGeom prst="rect">
            <a:avLst/>
          </a:prstGeom>
        </p:spPr>
        <p:txBody>
          <a:bodyPr vert="horz" wrap="square" lIns="0" tIns="12700" rIns="0" bIns="0" rtlCol="0">
            <a:spAutoFit/>
          </a:bodyPr>
          <a:lstStyle/>
          <a:p>
            <a:pPr marL="12700">
              <a:lnSpc>
                <a:spcPct val="100000"/>
              </a:lnSpc>
              <a:spcBef>
                <a:spcPts val="100"/>
              </a:spcBef>
            </a:pPr>
            <a:r>
              <a:rPr sz="3500" spc="-5" dirty="0">
                <a:latin typeface="Georgia" pitchFamily="18" charset="0"/>
              </a:rPr>
              <a:t>Netflix</a:t>
            </a:r>
            <a:r>
              <a:rPr sz="3500" spc="-90" dirty="0">
                <a:latin typeface="Georgia" pitchFamily="18" charset="0"/>
              </a:rPr>
              <a:t> </a:t>
            </a:r>
            <a:r>
              <a:rPr sz="3500" spc="-5" dirty="0">
                <a:latin typeface="Georgia" pitchFamily="18" charset="0"/>
              </a:rPr>
              <a:t>Ratings</a:t>
            </a:r>
            <a:endParaRPr sz="3500" dirty="0">
              <a:latin typeface="Georgia" pitchFamily="18" charset="0"/>
            </a:endParaRPr>
          </a:p>
        </p:txBody>
      </p:sp>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33742" y="1117083"/>
            <a:ext cx="2219458" cy="1483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29400" y="1020246"/>
            <a:ext cx="2435010" cy="16277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rotWithShape="1">
          <a:blip r:embed="rId4">
            <a:extLst>
              <a:ext uri="{28A0092B-C50C-407E-A947-70E740481C1C}">
                <a14:useLocalDpi xmlns:a14="http://schemas.microsoft.com/office/drawing/2010/main" val="0"/>
              </a:ext>
            </a:extLst>
          </a:blip>
          <a:srcRect l="974" r="974"/>
          <a:stretch/>
        </p:blipFill>
        <p:spPr bwMode="auto">
          <a:xfrm>
            <a:off x="4724400" y="2734302"/>
            <a:ext cx="4038600" cy="23520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object 3"/>
          <p:cNvSpPr/>
          <p:nvPr/>
        </p:nvSpPr>
        <p:spPr>
          <a:xfrm>
            <a:off x="0" y="895350"/>
            <a:ext cx="9144000" cy="55245"/>
          </a:xfrm>
          <a:custGeom>
            <a:avLst/>
            <a:gdLst/>
            <a:ahLst/>
            <a:cxnLst/>
            <a:rect l="l" t="t" r="r" b="b"/>
            <a:pathLst>
              <a:path w="9144000" h="643889">
                <a:moveTo>
                  <a:pt x="0" y="0"/>
                </a:moveTo>
                <a:lnTo>
                  <a:pt x="9143999" y="0"/>
                </a:lnTo>
                <a:lnTo>
                  <a:pt x="9143999" y="643699"/>
                </a:lnTo>
                <a:lnTo>
                  <a:pt x="0" y="643699"/>
                </a:lnTo>
                <a:lnTo>
                  <a:pt x="0" y="0"/>
                </a:lnTo>
                <a:close/>
              </a:path>
            </a:pathLst>
          </a:custGeom>
          <a:solidFill>
            <a:srgbClr val="C00000"/>
          </a:solidFill>
        </p:spPr>
        <p:txBody>
          <a:bodyPr wrap="square" lIns="0" tIns="0" rIns="0" bIns="0" rtlCol="0"/>
          <a:lstStyle/>
          <a:p>
            <a:endParaRPr dirty="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52400" y="1427891"/>
            <a:ext cx="4447309" cy="3127523"/>
          </a:xfrm>
          <a:prstGeom prst="rect">
            <a:avLst/>
          </a:prstGeom>
        </p:spPr>
        <p:txBody>
          <a:bodyPr vert="horz" wrap="square" lIns="0" tIns="12700" rIns="0" bIns="0" rtlCol="0">
            <a:spAutoFit/>
          </a:bodyPr>
          <a:lstStyle/>
          <a:p>
            <a:pPr marL="379095" marR="39370" indent="-367030">
              <a:lnSpc>
                <a:spcPct val="114999"/>
              </a:lnSpc>
              <a:spcBef>
                <a:spcPts val="100"/>
              </a:spcBef>
              <a:buFont typeface="Microsoft Sans Serif"/>
              <a:buChar char="●"/>
              <a:tabLst>
                <a:tab pos="379095" algn="l"/>
                <a:tab pos="379730" algn="l"/>
              </a:tabLst>
            </a:pPr>
            <a:r>
              <a:rPr sz="1600" spc="-5" dirty="0">
                <a:latin typeface="Cambria" pitchFamily="18" charset="0"/>
                <a:ea typeface="Cambria" pitchFamily="18" charset="0"/>
                <a:cs typeface="Arial"/>
              </a:rPr>
              <a:t>Netflix continues </a:t>
            </a:r>
            <a:r>
              <a:rPr sz="1600" dirty="0">
                <a:latin typeface="Cambria" pitchFamily="18" charset="0"/>
                <a:ea typeface="Cambria" pitchFamily="18" charset="0"/>
                <a:cs typeface="Arial"/>
              </a:rPr>
              <a:t>to </a:t>
            </a:r>
            <a:r>
              <a:rPr sz="1600" spc="-5" dirty="0">
                <a:latin typeface="Cambria" pitchFamily="18" charset="0"/>
                <a:ea typeface="Cambria" pitchFamily="18" charset="0"/>
                <a:cs typeface="Arial"/>
              </a:rPr>
              <a:t>add more shows on </a:t>
            </a:r>
            <a:r>
              <a:rPr sz="1600" spc="-490" dirty="0">
                <a:latin typeface="Cambria" pitchFamily="18" charset="0"/>
                <a:ea typeface="Cambria" pitchFamily="18" charset="0"/>
                <a:cs typeface="Arial"/>
              </a:rPr>
              <a:t> </a:t>
            </a:r>
            <a:r>
              <a:rPr sz="1600" spc="-5" dirty="0">
                <a:latin typeface="Cambria" pitchFamily="18" charset="0"/>
                <a:ea typeface="Cambria" pitchFamily="18" charset="0"/>
                <a:cs typeface="Arial"/>
              </a:rPr>
              <a:t>its platform over </a:t>
            </a:r>
            <a:r>
              <a:rPr sz="1600" dirty="0">
                <a:latin typeface="Cambria" pitchFamily="18" charset="0"/>
                <a:ea typeface="Cambria" pitchFamily="18" charset="0"/>
                <a:cs typeface="Arial"/>
              </a:rPr>
              <a:t>the </a:t>
            </a:r>
            <a:r>
              <a:rPr sz="1600" spc="-5" dirty="0">
                <a:latin typeface="Cambria" pitchFamily="18" charset="0"/>
                <a:ea typeface="Cambria" pitchFamily="18" charset="0"/>
                <a:cs typeface="Arial"/>
              </a:rPr>
              <a:t>years. Highest </a:t>
            </a:r>
            <a:r>
              <a:rPr sz="1600" dirty="0">
                <a:latin typeface="Cambria" pitchFamily="18" charset="0"/>
                <a:ea typeface="Cambria" pitchFamily="18" charset="0"/>
                <a:cs typeface="Arial"/>
              </a:rPr>
              <a:t> </a:t>
            </a:r>
            <a:r>
              <a:rPr sz="1600" spc="-5" dirty="0">
                <a:latin typeface="Cambria" pitchFamily="18" charset="0"/>
                <a:ea typeface="Cambria" pitchFamily="18" charset="0"/>
                <a:cs typeface="Arial"/>
              </a:rPr>
              <a:t>number of movies released in 2017 and </a:t>
            </a:r>
            <a:r>
              <a:rPr sz="1600" dirty="0">
                <a:latin typeface="Cambria" pitchFamily="18" charset="0"/>
                <a:ea typeface="Cambria" pitchFamily="18" charset="0"/>
                <a:cs typeface="Arial"/>
              </a:rPr>
              <a:t> </a:t>
            </a:r>
            <a:r>
              <a:rPr sz="1600" spc="-5" dirty="0">
                <a:latin typeface="Cambria" pitchFamily="18" charset="0"/>
                <a:ea typeface="Cambria" pitchFamily="18" charset="0"/>
                <a:cs typeface="Arial"/>
              </a:rPr>
              <a:t>2018. Highest number of </a:t>
            </a:r>
            <a:r>
              <a:rPr sz="1600" dirty="0">
                <a:latin typeface="Cambria" pitchFamily="18" charset="0"/>
                <a:ea typeface="Cambria" pitchFamily="18" charset="0"/>
                <a:cs typeface="Arial"/>
              </a:rPr>
              <a:t>tv </a:t>
            </a:r>
            <a:r>
              <a:rPr sz="1600" spc="-5" dirty="0">
                <a:latin typeface="Cambria" pitchFamily="18" charset="0"/>
                <a:ea typeface="Cambria" pitchFamily="18" charset="0"/>
                <a:cs typeface="Arial"/>
              </a:rPr>
              <a:t>shows </a:t>
            </a:r>
            <a:r>
              <a:rPr sz="1600" dirty="0">
                <a:latin typeface="Cambria" pitchFamily="18" charset="0"/>
                <a:ea typeface="Cambria" pitchFamily="18" charset="0"/>
                <a:cs typeface="Arial"/>
              </a:rPr>
              <a:t> </a:t>
            </a:r>
            <a:r>
              <a:rPr sz="1600" spc="-5" dirty="0">
                <a:latin typeface="Cambria" pitchFamily="18" charset="0"/>
                <a:ea typeface="Cambria" pitchFamily="18" charset="0"/>
                <a:cs typeface="Arial"/>
              </a:rPr>
              <a:t>released</a:t>
            </a:r>
            <a:r>
              <a:rPr sz="1600" spc="-10" dirty="0">
                <a:latin typeface="Cambria" pitchFamily="18" charset="0"/>
                <a:ea typeface="Cambria" pitchFamily="18" charset="0"/>
                <a:cs typeface="Arial"/>
              </a:rPr>
              <a:t> </a:t>
            </a:r>
            <a:r>
              <a:rPr sz="1600" spc="-5" dirty="0">
                <a:latin typeface="Cambria" pitchFamily="18" charset="0"/>
                <a:ea typeface="Cambria" pitchFamily="18" charset="0"/>
                <a:cs typeface="Arial"/>
              </a:rPr>
              <a:t>in</a:t>
            </a:r>
            <a:r>
              <a:rPr sz="1600" spc="-10" dirty="0">
                <a:latin typeface="Cambria" pitchFamily="18" charset="0"/>
                <a:ea typeface="Cambria" pitchFamily="18" charset="0"/>
                <a:cs typeface="Arial"/>
              </a:rPr>
              <a:t> </a:t>
            </a:r>
            <a:r>
              <a:rPr sz="1600" spc="-5" dirty="0">
                <a:latin typeface="Cambria" pitchFamily="18" charset="0"/>
                <a:ea typeface="Cambria" pitchFamily="18" charset="0"/>
                <a:cs typeface="Arial"/>
              </a:rPr>
              <a:t>2019 and</a:t>
            </a:r>
            <a:r>
              <a:rPr sz="1600" spc="-10" dirty="0">
                <a:latin typeface="Cambria" pitchFamily="18" charset="0"/>
                <a:ea typeface="Cambria" pitchFamily="18" charset="0"/>
                <a:cs typeface="Arial"/>
              </a:rPr>
              <a:t> </a:t>
            </a:r>
            <a:r>
              <a:rPr sz="1600" spc="-5" dirty="0">
                <a:latin typeface="Cambria" pitchFamily="18" charset="0"/>
                <a:ea typeface="Cambria" pitchFamily="18" charset="0"/>
                <a:cs typeface="Arial"/>
              </a:rPr>
              <a:t>2020.</a:t>
            </a:r>
            <a:endParaRPr sz="1600" dirty="0">
              <a:latin typeface="Cambria" pitchFamily="18" charset="0"/>
              <a:ea typeface="Cambria" pitchFamily="18" charset="0"/>
              <a:cs typeface="Arial"/>
            </a:endParaRPr>
          </a:p>
          <a:p>
            <a:pPr marL="379095" marR="292735" indent="-367030">
              <a:lnSpc>
                <a:spcPct val="114999"/>
              </a:lnSpc>
              <a:buFont typeface="Microsoft Sans Serif"/>
              <a:buChar char="●"/>
              <a:tabLst>
                <a:tab pos="379095" algn="l"/>
                <a:tab pos="379730" algn="l"/>
              </a:tabLst>
            </a:pPr>
            <a:r>
              <a:rPr sz="1600" spc="-5" dirty="0">
                <a:latin typeface="Cambria" pitchFamily="18" charset="0"/>
                <a:ea typeface="Cambria" pitchFamily="18" charset="0"/>
                <a:cs typeface="Arial"/>
              </a:rPr>
              <a:t>There is </a:t>
            </a:r>
            <a:r>
              <a:rPr sz="1600" dirty="0">
                <a:latin typeface="Cambria" pitchFamily="18" charset="0"/>
                <a:ea typeface="Cambria" pitchFamily="18" charset="0"/>
                <a:cs typeface="Arial"/>
              </a:rPr>
              <a:t>a </a:t>
            </a:r>
            <a:r>
              <a:rPr sz="1600" spc="-5" dirty="0">
                <a:latin typeface="Cambria" pitchFamily="18" charset="0"/>
                <a:ea typeface="Cambria" pitchFamily="18" charset="0"/>
                <a:cs typeface="Arial"/>
              </a:rPr>
              <a:t>decrease in </a:t>
            </a:r>
            <a:r>
              <a:rPr sz="1600" dirty="0">
                <a:latin typeface="Cambria" pitchFamily="18" charset="0"/>
                <a:ea typeface="Cambria" pitchFamily="18" charset="0"/>
                <a:cs typeface="Arial"/>
              </a:rPr>
              <a:t>the </a:t>
            </a:r>
            <a:r>
              <a:rPr sz="1600" spc="-5" dirty="0">
                <a:latin typeface="Cambria" pitchFamily="18" charset="0"/>
                <a:ea typeface="Cambria" pitchFamily="18" charset="0"/>
                <a:cs typeface="Arial"/>
              </a:rPr>
              <a:t>number of </a:t>
            </a:r>
            <a:r>
              <a:rPr sz="1600" dirty="0">
                <a:latin typeface="Cambria" pitchFamily="18" charset="0"/>
                <a:ea typeface="Cambria" pitchFamily="18" charset="0"/>
                <a:cs typeface="Arial"/>
              </a:rPr>
              <a:t> </a:t>
            </a:r>
            <a:r>
              <a:rPr sz="1600" spc="-5" dirty="0">
                <a:latin typeface="Cambria" pitchFamily="18" charset="0"/>
                <a:ea typeface="Cambria" pitchFamily="18" charset="0"/>
                <a:cs typeface="Arial"/>
              </a:rPr>
              <a:t>movies added in </a:t>
            </a:r>
            <a:r>
              <a:rPr sz="1600" dirty="0">
                <a:latin typeface="Cambria" pitchFamily="18" charset="0"/>
                <a:ea typeface="Cambria" pitchFamily="18" charset="0"/>
                <a:cs typeface="Arial"/>
              </a:rPr>
              <a:t>the </a:t>
            </a:r>
            <a:r>
              <a:rPr sz="1600" spc="-5" dirty="0">
                <a:latin typeface="Cambria" pitchFamily="18" charset="0"/>
                <a:ea typeface="Cambria" pitchFamily="18" charset="0"/>
                <a:cs typeface="Arial"/>
              </a:rPr>
              <a:t>year 2020, which </a:t>
            </a:r>
            <a:r>
              <a:rPr sz="1600" spc="-490" dirty="0">
                <a:latin typeface="Cambria" pitchFamily="18" charset="0"/>
                <a:ea typeface="Cambria" pitchFamily="18" charset="0"/>
                <a:cs typeface="Arial"/>
              </a:rPr>
              <a:t> </a:t>
            </a:r>
            <a:r>
              <a:rPr sz="1600" spc="-5" dirty="0">
                <a:latin typeface="Cambria" pitchFamily="18" charset="0"/>
                <a:ea typeface="Cambria" pitchFamily="18" charset="0"/>
                <a:cs typeface="Arial"/>
              </a:rPr>
              <a:t>might</a:t>
            </a:r>
            <a:r>
              <a:rPr sz="1600" spc="-10" dirty="0">
                <a:latin typeface="Cambria" pitchFamily="18" charset="0"/>
                <a:ea typeface="Cambria" pitchFamily="18" charset="0"/>
                <a:cs typeface="Arial"/>
              </a:rPr>
              <a:t> </a:t>
            </a:r>
            <a:r>
              <a:rPr sz="1600" spc="-5" dirty="0">
                <a:latin typeface="Cambria" pitchFamily="18" charset="0"/>
                <a:ea typeface="Cambria" pitchFamily="18" charset="0"/>
                <a:cs typeface="Arial"/>
              </a:rPr>
              <a:t>be</a:t>
            </a:r>
            <a:r>
              <a:rPr sz="1600" spc="-10" dirty="0">
                <a:latin typeface="Cambria" pitchFamily="18" charset="0"/>
                <a:ea typeface="Cambria" pitchFamily="18" charset="0"/>
                <a:cs typeface="Arial"/>
              </a:rPr>
              <a:t> </a:t>
            </a:r>
            <a:r>
              <a:rPr sz="1600" spc="-5" dirty="0">
                <a:latin typeface="Cambria" pitchFamily="18" charset="0"/>
                <a:ea typeface="Cambria" pitchFamily="18" charset="0"/>
                <a:cs typeface="Arial"/>
              </a:rPr>
              <a:t>attributed</a:t>
            </a:r>
            <a:r>
              <a:rPr sz="1600" spc="-10" dirty="0">
                <a:latin typeface="Cambria" pitchFamily="18" charset="0"/>
                <a:ea typeface="Cambria" pitchFamily="18" charset="0"/>
                <a:cs typeface="Arial"/>
              </a:rPr>
              <a:t> </a:t>
            </a:r>
            <a:r>
              <a:rPr sz="1600" dirty="0">
                <a:latin typeface="Cambria" pitchFamily="18" charset="0"/>
                <a:ea typeface="Cambria" pitchFamily="18" charset="0"/>
                <a:cs typeface="Arial"/>
              </a:rPr>
              <a:t>to</a:t>
            </a:r>
            <a:r>
              <a:rPr sz="1600" spc="-5" dirty="0">
                <a:latin typeface="Cambria" pitchFamily="18" charset="0"/>
                <a:ea typeface="Cambria" pitchFamily="18" charset="0"/>
                <a:cs typeface="Arial"/>
              </a:rPr>
              <a:t> </a:t>
            </a:r>
            <a:r>
              <a:rPr sz="1600" dirty="0">
                <a:latin typeface="Cambria" pitchFamily="18" charset="0"/>
                <a:ea typeface="Cambria" pitchFamily="18" charset="0"/>
                <a:cs typeface="Arial"/>
              </a:rPr>
              <a:t>the</a:t>
            </a:r>
          </a:p>
          <a:p>
            <a:pPr marL="379095" marR="5080">
              <a:lnSpc>
                <a:spcPct val="114999"/>
              </a:lnSpc>
            </a:pPr>
            <a:r>
              <a:rPr sz="1600" spc="-5" dirty="0">
                <a:latin typeface="Cambria" pitchFamily="18" charset="0"/>
                <a:ea typeface="Cambria" pitchFamily="18" charset="0"/>
                <a:cs typeface="Arial"/>
              </a:rPr>
              <a:t>covid-19-induced lockdowns, which </a:t>
            </a:r>
            <a:r>
              <a:rPr sz="1600" dirty="0">
                <a:latin typeface="Cambria" pitchFamily="18" charset="0"/>
                <a:ea typeface="Cambria" pitchFamily="18" charset="0"/>
                <a:cs typeface="Arial"/>
              </a:rPr>
              <a:t> </a:t>
            </a:r>
            <a:r>
              <a:rPr sz="1600" spc="-5" dirty="0">
                <a:latin typeface="Cambria" pitchFamily="18" charset="0"/>
                <a:ea typeface="Cambria" pitchFamily="18" charset="0"/>
                <a:cs typeface="Arial"/>
              </a:rPr>
              <a:t>halted </a:t>
            </a:r>
            <a:r>
              <a:rPr sz="1600" dirty="0">
                <a:latin typeface="Cambria" pitchFamily="18" charset="0"/>
                <a:ea typeface="Cambria" pitchFamily="18" charset="0"/>
                <a:cs typeface="Arial"/>
              </a:rPr>
              <a:t>the </a:t>
            </a:r>
            <a:r>
              <a:rPr sz="1600" spc="-5" dirty="0">
                <a:latin typeface="Cambria" pitchFamily="18" charset="0"/>
                <a:ea typeface="Cambria" pitchFamily="18" charset="0"/>
                <a:cs typeface="Arial"/>
              </a:rPr>
              <a:t>creation of shows. </a:t>
            </a:r>
            <a:r>
              <a:rPr sz="1600" spc="-20" dirty="0">
                <a:latin typeface="Cambria" pitchFamily="18" charset="0"/>
                <a:ea typeface="Cambria" pitchFamily="18" charset="0"/>
                <a:cs typeface="Arial"/>
              </a:rPr>
              <a:t>We </a:t>
            </a:r>
            <a:r>
              <a:rPr sz="1600" spc="-5" dirty="0">
                <a:latin typeface="Cambria" pitchFamily="18" charset="0"/>
                <a:ea typeface="Cambria" pitchFamily="18" charset="0"/>
                <a:cs typeface="Arial"/>
              </a:rPr>
              <a:t>have </a:t>
            </a:r>
            <a:r>
              <a:rPr sz="1600" dirty="0">
                <a:latin typeface="Cambria" pitchFamily="18" charset="0"/>
                <a:ea typeface="Cambria" pitchFamily="18" charset="0"/>
                <a:cs typeface="Arial"/>
              </a:rPr>
              <a:t> </a:t>
            </a:r>
            <a:r>
              <a:rPr sz="1600" spc="-5" dirty="0">
                <a:latin typeface="Cambria" pitchFamily="18" charset="0"/>
                <a:ea typeface="Cambria" pitchFamily="18" charset="0"/>
                <a:cs typeface="Arial"/>
              </a:rPr>
              <a:t>Netflix data only up </a:t>
            </a:r>
            <a:r>
              <a:rPr sz="1600" dirty="0">
                <a:latin typeface="Cambria" pitchFamily="18" charset="0"/>
                <a:ea typeface="Cambria" pitchFamily="18" charset="0"/>
                <a:cs typeface="Arial"/>
              </a:rPr>
              <a:t>to </a:t>
            </a:r>
            <a:r>
              <a:rPr sz="1600" spc="-5" dirty="0">
                <a:latin typeface="Cambria" pitchFamily="18" charset="0"/>
                <a:ea typeface="Cambria" pitchFamily="18" charset="0"/>
                <a:cs typeface="Arial"/>
              </a:rPr>
              <a:t>2021, hence </a:t>
            </a:r>
            <a:r>
              <a:rPr sz="1600" dirty="0">
                <a:latin typeface="Cambria" pitchFamily="18" charset="0"/>
                <a:ea typeface="Cambria" pitchFamily="18" charset="0"/>
                <a:cs typeface="Arial"/>
              </a:rPr>
              <a:t>there </a:t>
            </a:r>
            <a:r>
              <a:rPr sz="1600" spc="-490" dirty="0">
                <a:latin typeface="Cambria" pitchFamily="18" charset="0"/>
                <a:ea typeface="Cambria" pitchFamily="18" charset="0"/>
                <a:cs typeface="Arial"/>
              </a:rPr>
              <a:t> </a:t>
            </a:r>
            <a:r>
              <a:rPr sz="1600" spc="-5" dirty="0">
                <a:latin typeface="Cambria" pitchFamily="18" charset="0"/>
                <a:ea typeface="Cambria" pitchFamily="18" charset="0"/>
                <a:cs typeface="Arial"/>
              </a:rPr>
              <a:t>are</a:t>
            </a:r>
            <a:r>
              <a:rPr sz="1600" spc="-10" dirty="0">
                <a:latin typeface="Cambria" pitchFamily="18" charset="0"/>
                <a:ea typeface="Cambria" pitchFamily="18" charset="0"/>
                <a:cs typeface="Arial"/>
              </a:rPr>
              <a:t> </a:t>
            </a:r>
            <a:r>
              <a:rPr sz="1600" spc="-5" dirty="0">
                <a:latin typeface="Cambria" pitchFamily="18" charset="0"/>
                <a:ea typeface="Cambria" pitchFamily="18" charset="0"/>
                <a:cs typeface="Arial"/>
              </a:rPr>
              <a:t>less movies</a:t>
            </a:r>
            <a:r>
              <a:rPr sz="1600" spc="-10" dirty="0">
                <a:latin typeface="Cambria" pitchFamily="18" charset="0"/>
                <a:ea typeface="Cambria" pitchFamily="18" charset="0"/>
                <a:cs typeface="Arial"/>
              </a:rPr>
              <a:t> </a:t>
            </a:r>
            <a:r>
              <a:rPr sz="1600" spc="-5" dirty="0">
                <a:latin typeface="Cambria" pitchFamily="18" charset="0"/>
                <a:ea typeface="Cambria" pitchFamily="18" charset="0"/>
                <a:cs typeface="Arial"/>
              </a:rPr>
              <a:t>added</a:t>
            </a:r>
            <a:endParaRPr sz="1600" dirty="0">
              <a:latin typeface="Cambria" pitchFamily="18" charset="0"/>
              <a:ea typeface="Cambria" pitchFamily="18" charset="0"/>
              <a:cs typeface="Arial"/>
            </a:endParaRPr>
          </a:p>
        </p:txBody>
      </p:sp>
      <p:sp>
        <p:nvSpPr>
          <p:cNvPr id="4" name="object 4"/>
          <p:cNvSpPr txBox="1">
            <a:spLocks noGrp="1"/>
          </p:cNvSpPr>
          <p:nvPr>
            <p:ph type="title"/>
          </p:nvPr>
        </p:nvSpPr>
        <p:spPr>
          <a:xfrm>
            <a:off x="170314" y="191517"/>
            <a:ext cx="5392286" cy="551433"/>
          </a:xfrm>
          <a:prstGeom prst="rect">
            <a:avLst/>
          </a:prstGeom>
        </p:spPr>
        <p:txBody>
          <a:bodyPr vert="horz" wrap="square" lIns="0" tIns="12700" rIns="0" bIns="0" rtlCol="0">
            <a:spAutoFit/>
          </a:bodyPr>
          <a:lstStyle/>
          <a:p>
            <a:pPr marL="12700">
              <a:lnSpc>
                <a:spcPct val="100000"/>
              </a:lnSpc>
              <a:spcBef>
                <a:spcPts val="100"/>
              </a:spcBef>
            </a:pPr>
            <a:r>
              <a:rPr sz="3500" spc="-5" dirty="0">
                <a:latin typeface="Georgia" pitchFamily="18" charset="0"/>
              </a:rPr>
              <a:t>Netflix</a:t>
            </a:r>
            <a:r>
              <a:rPr sz="3500" spc="-50" dirty="0">
                <a:latin typeface="Georgia" pitchFamily="18" charset="0"/>
              </a:rPr>
              <a:t> </a:t>
            </a:r>
            <a:r>
              <a:rPr sz="3500" spc="-5" dirty="0">
                <a:latin typeface="Georgia" pitchFamily="18" charset="0"/>
              </a:rPr>
              <a:t>Release</a:t>
            </a:r>
            <a:r>
              <a:rPr sz="3500" spc="-45" dirty="0">
                <a:latin typeface="Georgia" pitchFamily="18" charset="0"/>
              </a:rPr>
              <a:t> </a:t>
            </a:r>
            <a:r>
              <a:rPr lang="en-GB" sz="3500" spc="-45" dirty="0" smtClean="0">
                <a:latin typeface="Georgia" pitchFamily="18" charset="0"/>
              </a:rPr>
              <a:t> </a:t>
            </a:r>
            <a:r>
              <a:rPr sz="3500" spc="-5" dirty="0" smtClean="0">
                <a:latin typeface="Georgia" pitchFamily="18" charset="0"/>
              </a:rPr>
              <a:t>year</a:t>
            </a:r>
            <a:endParaRPr sz="3500" dirty="0">
              <a:latin typeface="Georgia" pitchFamily="18" charset="0"/>
            </a:endParaRPr>
          </a:p>
        </p:txBody>
      </p:sp>
      <p:pic>
        <p:nvPicPr>
          <p:cNvPr id="3075"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1667" r="-1667"/>
          <a:stretch/>
        </p:blipFill>
        <p:spPr bwMode="auto">
          <a:xfrm>
            <a:off x="4692275" y="1427706"/>
            <a:ext cx="4223125" cy="31252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object 3"/>
          <p:cNvSpPr/>
          <p:nvPr/>
        </p:nvSpPr>
        <p:spPr>
          <a:xfrm>
            <a:off x="27709" y="895349"/>
            <a:ext cx="9144000" cy="55245"/>
          </a:xfrm>
          <a:custGeom>
            <a:avLst/>
            <a:gdLst/>
            <a:ahLst/>
            <a:cxnLst/>
            <a:rect l="l" t="t" r="r" b="b"/>
            <a:pathLst>
              <a:path w="9144000" h="643889">
                <a:moveTo>
                  <a:pt x="0" y="0"/>
                </a:moveTo>
                <a:lnTo>
                  <a:pt x="9143999" y="0"/>
                </a:lnTo>
                <a:lnTo>
                  <a:pt x="9143999" y="643699"/>
                </a:lnTo>
                <a:lnTo>
                  <a:pt x="0" y="643699"/>
                </a:lnTo>
                <a:lnTo>
                  <a:pt x="0" y="0"/>
                </a:lnTo>
                <a:close/>
              </a:path>
            </a:pathLst>
          </a:custGeom>
          <a:solidFill>
            <a:srgbClr val="C00000"/>
          </a:solidFill>
        </p:spPr>
        <p:txBody>
          <a:bodyPr wrap="square" lIns="0" tIns="0" rIns="0" bIns="0" rtlCol="0"/>
          <a:lstStyle/>
          <a:p>
            <a:endParaRPr dirty="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6200" y="1472085"/>
            <a:ext cx="4103651" cy="2242665"/>
          </a:xfrm>
          <a:prstGeom prst="rect">
            <a:avLst/>
          </a:prstGeom>
        </p:spPr>
        <p:txBody>
          <a:bodyPr vert="horz" wrap="square" lIns="0" tIns="12700" rIns="0" bIns="0" rtlCol="0">
            <a:spAutoFit/>
          </a:bodyPr>
          <a:lstStyle/>
          <a:p>
            <a:pPr marL="379095" marR="5080" indent="-367030">
              <a:lnSpc>
                <a:spcPct val="114999"/>
              </a:lnSpc>
              <a:spcBef>
                <a:spcPts val="100"/>
              </a:spcBef>
              <a:buFont typeface="Microsoft Sans Serif"/>
              <a:buChar char="●"/>
              <a:tabLst>
                <a:tab pos="379095" algn="l"/>
                <a:tab pos="379730" algn="l"/>
              </a:tabLst>
            </a:pPr>
            <a:r>
              <a:rPr sz="1800" spc="-5" dirty="0">
                <a:latin typeface="Cambria" pitchFamily="18" charset="0"/>
                <a:ea typeface="Cambria" pitchFamily="18" charset="0"/>
                <a:cs typeface="Arial"/>
              </a:rPr>
              <a:t>The number of movies on Netflix is </a:t>
            </a:r>
            <a:r>
              <a:rPr sz="1800" dirty="0">
                <a:latin typeface="Cambria" pitchFamily="18" charset="0"/>
                <a:ea typeface="Cambria" pitchFamily="18" charset="0"/>
                <a:cs typeface="Arial"/>
              </a:rPr>
              <a:t> </a:t>
            </a:r>
            <a:r>
              <a:rPr sz="1800" spc="-5" dirty="0">
                <a:latin typeface="Cambria" pitchFamily="18" charset="0"/>
                <a:ea typeface="Cambria" pitchFamily="18" charset="0"/>
                <a:cs typeface="Arial"/>
              </a:rPr>
              <a:t>growing significantly </a:t>
            </a:r>
            <a:r>
              <a:rPr sz="1800" dirty="0">
                <a:latin typeface="Cambria" pitchFamily="18" charset="0"/>
                <a:ea typeface="Cambria" pitchFamily="18" charset="0"/>
                <a:cs typeface="Arial"/>
              </a:rPr>
              <a:t>faster than the </a:t>
            </a:r>
            <a:r>
              <a:rPr sz="1800" spc="5" dirty="0">
                <a:latin typeface="Cambria" pitchFamily="18" charset="0"/>
                <a:ea typeface="Cambria" pitchFamily="18" charset="0"/>
                <a:cs typeface="Arial"/>
              </a:rPr>
              <a:t> </a:t>
            </a:r>
            <a:r>
              <a:rPr sz="1800" spc="-5" dirty="0">
                <a:latin typeface="Cambria" pitchFamily="18" charset="0"/>
                <a:ea typeface="Cambria" pitchFamily="18" charset="0"/>
                <a:cs typeface="Arial"/>
              </a:rPr>
              <a:t>number of TV shows. It appears </a:t>
            </a:r>
            <a:r>
              <a:rPr sz="1800" dirty="0">
                <a:latin typeface="Cambria" pitchFamily="18" charset="0"/>
                <a:ea typeface="Cambria" pitchFamily="18" charset="0"/>
                <a:cs typeface="Arial"/>
              </a:rPr>
              <a:t>that </a:t>
            </a:r>
            <a:r>
              <a:rPr sz="1800" spc="5" dirty="0">
                <a:latin typeface="Cambria" pitchFamily="18" charset="0"/>
                <a:ea typeface="Cambria" pitchFamily="18" charset="0"/>
                <a:cs typeface="Arial"/>
              </a:rPr>
              <a:t> </a:t>
            </a:r>
            <a:r>
              <a:rPr sz="1800" spc="-5" dirty="0">
                <a:latin typeface="Cambria" pitchFamily="18" charset="0"/>
                <a:ea typeface="Cambria" pitchFamily="18" charset="0"/>
                <a:cs typeface="Arial"/>
              </a:rPr>
              <a:t>Netflix has </a:t>
            </a:r>
            <a:r>
              <a:rPr sz="1800" dirty="0">
                <a:latin typeface="Cambria" pitchFamily="18" charset="0"/>
                <a:ea typeface="Cambria" pitchFamily="18" charset="0"/>
                <a:cs typeface="Arial"/>
              </a:rPr>
              <a:t>focused </a:t>
            </a:r>
            <a:r>
              <a:rPr sz="1800" spc="-5" dirty="0">
                <a:latin typeface="Cambria" pitchFamily="18" charset="0"/>
                <a:ea typeface="Cambria" pitchFamily="18" charset="0"/>
                <a:cs typeface="Arial"/>
              </a:rPr>
              <a:t>more attention on </a:t>
            </a:r>
            <a:r>
              <a:rPr sz="1800" dirty="0">
                <a:latin typeface="Cambria" pitchFamily="18" charset="0"/>
                <a:ea typeface="Cambria" pitchFamily="18" charset="0"/>
                <a:cs typeface="Arial"/>
              </a:rPr>
              <a:t> </a:t>
            </a:r>
            <a:r>
              <a:rPr sz="1800" spc="-5" dirty="0">
                <a:latin typeface="Cambria" pitchFamily="18" charset="0"/>
                <a:ea typeface="Cambria" pitchFamily="18" charset="0"/>
                <a:cs typeface="Arial"/>
              </a:rPr>
              <a:t>increasing</a:t>
            </a:r>
            <a:r>
              <a:rPr sz="1800" spc="-25" dirty="0">
                <a:latin typeface="Cambria" pitchFamily="18" charset="0"/>
                <a:ea typeface="Cambria" pitchFamily="18" charset="0"/>
                <a:cs typeface="Arial"/>
              </a:rPr>
              <a:t> </a:t>
            </a:r>
            <a:r>
              <a:rPr sz="1800" dirty="0">
                <a:latin typeface="Cambria" pitchFamily="18" charset="0"/>
                <a:ea typeface="Cambria" pitchFamily="18" charset="0"/>
                <a:cs typeface="Arial"/>
              </a:rPr>
              <a:t>Movie</a:t>
            </a:r>
            <a:r>
              <a:rPr sz="1800" spc="-20" dirty="0">
                <a:latin typeface="Cambria" pitchFamily="18" charset="0"/>
                <a:ea typeface="Cambria" pitchFamily="18" charset="0"/>
                <a:cs typeface="Arial"/>
              </a:rPr>
              <a:t> </a:t>
            </a:r>
            <a:r>
              <a:rPr sz="1800" spc="-5" dirty="0">
                <a:latin typeface="Cambria" pitchFamily="18" charset="0"/>
                <a:ea typeface="Cambria" pitchFamily="18" charset="0"/>
                <a:cs typeface="Arial"/>
              </a:rPr>
              <a:t>content</a:t>
            </a:r>
            <a:r>
              <a:rPr sz="1800" spc="-20" dirty="0">
                <a:latin typeface="Cambria" pitchFamily="18" charset="0"/>
                <a:ea typeface="Cambria" pitchFamily="18" charset="0"/>
                <a:cs typeface="Arial"/>
              </a:rPr>
              <a:t> </a:t>
            </a:r>
            <a:r>
              <a:rPr sz="1800" dirty="0">
                <a:latin typeface="Cambria" pitchFamily="18" charset="0"/>
                <a:ea typeface="Cambria" pitchFamily="18" charset="0"/>
                <a:cs typeface="Arial"/>
              </a:rPr>
              <a:t>that</a:t>
            </a:r>
            <a:r>
              <a:rPr sz="1800" spc="-25" dirty="0">
                <a:latin typeface="Cambria" pitchFamily="18" charset="0"/>
                <a:ea typeface="Cambria" pitchFamily="18" charset="0"/>
                <a:cs typeface="Arial"/>
              </a:rPr>
              <a:t> </a:t>
            </a:r>
            <a:r>
              <a:rPr sz="1800" spc="-5" dirty="0">
                <a:latin typeface="Cambria" pitchFamily="18" charset="0"/>
                <a:ea typeface="Cambria" pitchFamily="18" charset="0"/>
                <a:cs typeface="Arial"/>
              </a:rPr>
              <a:t>TV</a:t>
            </a:r>
            <a:r>
              <a:rPr sz="1800" spc="-20" dirty="0">
                <a:latin typeface="Cambria" pitchFamily="18" charset="0"/>
                <a:ea typeface="Cambria" pitchFamily="18" charset="0"/>
                <a:cs typeface="Arial"/>
              </a:rPr>
              <a:t> </a:t>
            </a:r>
            <a:r>
              <a:rPr sz="1800" spc="-5" dirty="0">
                <a:latin typeface="Cambria" pitchFamily="18" charset="0"/>
                <a:ea typeface="Cambria" pitchFamily="18" charset="0"/>
                <a:cs typeface="Arial"/>
              </a:rPr>
              <a:t>Shows. </a:t>
            </a:r>
            <a:r>
              <a:rPr sz="1800" spc="-484" dirty="0">
                <a:latin typeface="Cambria" pitchFamily="18" charset="0"/>
                <a:ea typeface="Cambria" pitchFamily="18" charset="0"/>
                <a:cs typeface="Arial"/>
              </a:rPr>
              <a:t> </a:t>
            </a:r>
            <a:r>
              <a:rPr sz="1800" dirty="0">
                <a:latin typeface="Cambria" pitchFamily="18" charset="0"/>
                <a:ea typeface="Cambria" pitchFamily="18" charset="0"/>
                <a:cs typeface="Arial"/>
              </a:rPr>
              <a:t>Movies </a:t>
            </a:r>
            <a:r>
              <a:rPr sz="1800" spc="-5" dirty="0">
                <a:latin typeface="Cambria" pitchFamily="18" charset="0"/>
                <a:ea typeface="Cambria" pitchFamily="18" charset="0"/>
                <a:cs typeface="Arial"/>
              </a:rPr>
              <a:t>have increased much more </a:t>
            </a:r>
            <a:r>
              <a:rPr sz="1800" dirty="0">
                <a:latin typeface="Cambria" pitchFamily="18" charset="0"/>
                <a:ea typeface="Cambria" pitchFamily="18" charset="0"/>
                <a:cs typeface="Arial"/>
              </a:rPr>
              <a:t> </a:t>
            </a:r>
            <a:r>
              <a:rPr sz="1800" spc="-5" dirty="0">
                <a:latin typeface="Cambria" pitchFamily="18" charset="0"/>
                <a:ea typeface="Cambria" pitchFamily="18" charset="0"/>
                <a:cs typeface="Arial"/>
              </a:rPr>
              <a:t>dramatically</a:t>
            </a:r>
            <a:r>
              <a:rPr sz="1800" spc="-10" dirty="0">
                <a:latin typeface="Cambria" pitchFamily="18" charset="0"/>
                <a:ea typeface="Cambria" pitchFamily="18" charset="0"/>
                <a:cs typeface="Arial"/>
              </a:rPr>
              <a:t> </a:t>
            </a:r>
            <a:r>
              <a:rPr sz="1800" dirty="0">
                <a:latin typeface="Cambria" pitchFamily="18" charset="0"/>
                <a:ea typeface="Cambria" pitchFamily="18" charset="0"/>
                <a:cs typeface="Arial"/>
              </a:rPr>
              <a:t>than</a:t>
            </a:r>
            <a:r>
              <a:rPr sz="1800" spc="-10" dirty="0">
                <a:latin typeface="Cambria" pitchFamily="18" charset="0"/>
                <a:ea typeface="Cambria" pitchFamily="18" charset="0"/>
                <a:cs typeface="Arial"/>
              </a:rPr>
              <a:t> </a:t>
            </a:r>
            <a:r>
              <a:rPr sz="1800" spc="-5" dirty="0">
                <a:latin typeface="Cambria" pitchFamily="18" charset="0"/>
                <a:ea typeface="Cambria" pitchFamily="18" charset="0"/>
                <a:cs typeface="Arial"/>
              </a:rPr>
              <a:t>TV</a:t>
            </a:r>
            <a:r>
              <a:rPr sz="1800" spc="-10" dirty="0">
                <a:latin typeface="Cambria" pitchFamily="18" charset="0"/>
                <a:ea typeface="Cambria" pitchFamily="18" charset="0"/>
                <a:cs typeface="Arial"/>
              </a:rPr>
              <a:t> </a:t>
            </a:r>
            <a:r>
              <a:rPr sz="1800" spc="-5" dirty="0">
                <a:latin typeface="Cambria" pitchFamily="18" charset="0"/>
                <a:ea typeface="Cambria" pitchFamily="18" charset="0"/>
                <a:cs typeface="Arial"/>
              </a:rPr>
              <a:t>shows.</a:t>
            </a:r>
            <a:endParaRPr sz="1800" dirty="0">
              <a:latin typeface="Cambria" pitchFamily="18" charset="0"/>
              <a:ea typeface="Cambria" pitchFamily="18" charset="0"/>
              <a:cs typeface="Arial"/>
            </a:endParaRPr>
          </a:p>
        </p:txBody>
      </p:sp>
      <p:sp>
        <p:nvSpPr>
          <p:cNvPr id="4" name="object 4"/>
          <p:cNvSpPr txBox="1">
            <a:spLocks noGrp="1"/>
          </p:cNvSpPr>
          <p:nvPr>
            <p:ph type="title"/>
          </p:nvPr>
        </p:nvSpPr>
        <p:spPr>
          <a:xfrm>
            <a:off x="228600" y="267717"/>
            <a:ext cx="5243350" cy="551433"/>
          </a:xfrm>
          <a:prstGeom prst="rect">
            <a:avLst/>
          </a:prstGeom>
        </p:spPr>
        <p:txBody>
          <a:bodyPr vert="horz" wrap="square" lIns="0" tIns="12700" rIns="0" bIns="0" rtlCol="0">
            <a:spAutoFit/>
          </a:bodyPr>
          <a:lstStyle/>
          <a:p>
            <a:pPr marL="12700">
              <a:lnSpc>
                <a:spcPct val="100000"/>
              </a:lnSpc>
              <a:spcBef>
                <a:spcPts val="100"/>
              </a:spcBef>
            </a:pPr>
            <a:r>
              <a:rPr sz="3500" spc="-5" dirty="0">
                <a:latin typeface="Georgia" pitchFamily="18" charset="0"/>
              </a:rPr>
              <a:t>Netflix</a:t>
            </a:r>
            <a:r>
              <a:rPr sz="3500" spc="-50" dirty="0">
                <a:latin typeface="Georgia" pitchFamily="18" charset="0"/>
              </a:rPr>
              <a:t> </a:t>
            </a:r>
            <a:r>
              <a:rPr sz="3500" spc="-5" dirty="0">
                <a:latin typeface="Georgia" pitchFamily="18" charset="0"/>
              </a:rPr>
              <a:t>Release</a:t>
            </a:r>
            <a:r>
              <a:rPr sz="3500" spc="-45" dirty="0">
                <a:latin typeface="Georgia" pitchFamily="18" charset="0"/>
              </a:rPr>
              <a:t> </a:t>
            </a:r>
            <a:r>
              <a:rPr sz="3500" spc="-5" dirty="0">
                <a:latin typeface="Georgia" pitchFamily="18" charset="0"/>
              </a:rPr>
              <a:t>year</a:t>
            </a:r>
            <a:endParaRPr sz="3500" dirty="0">
              <a:latin typeface="Georgia" pitchFamily="18" charset="0"/>
            </a:endParaRP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55705" y="1271383"/>
            <a:ext cx="4845651" cy="35101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object 3"/>
          <p:cNvSpPr/>
          <p:nvPr/>
        </p:nvSpPr>
        <p:spPr>
          <a:xfrm>
            <a:off x="27709" y="895349"/>
            <a:ext cx="9144000" cy="55245"/>
          </a:xfrm>
          <a:custGeom>
            <a:avLst/>
            <a:gdLst/>
            <a:ahLst/>
            <a:cxnLst/>
            <a:rect l="l" t="t" r="r" b="b"/>
            <a:pathLst>
              <a:path w="9144000" h="643889">
                <a:moveTo>
                  <a:pt x="0" y="0"/>
                </a:moveTo>
                <a:lnTo>
                  <a:pt x="9143999" y="0"/>
                </a:lnTo>
                <a:lnTo>
                  <a:pt x="9143999" y="643699"/>
                </a:lnTo>
                <a:lnTo>
                  <a:pt x="0" y="643699"/>
                </a:lnTo>
                <a:lnTo>
                  <a:pt x="0" y="0"/>
                </a:lnTo>
                <a:close/>
              </a:path>
            </a:pathLst>
          </a:custGeom>
          <a:solidFill>
            <a:srgbClr val="C00000"/>
          </a:solidFill>
        </p:spPr>
        <p:txBody>
          <a:bodyPr wrap="square" lIns="0" tIns="0" rIns="0" bIns="0" rtlCol="0"/>
          <a:lstStyle/>
          <a:p>
            <a:endParaRPr dirty="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152400" y="4117880"/>
            <a:ext cx="8991600" cy="968470"/>
          </a:xfrm>
          <a:prstGeom prst="rect">
            <a:avLst/>
          </a:prstGeom>
        </p:spPr>
        <p:txBody>
          <a:bodyPr vert="horz" wrap="square" lIns="0" tIns="12700" rIns="0" bIns="0" rtlCol="0">
            <a:spAutoFit/>
          </a:bodyPr>
          <a:lstStyle/>
          <a:p>
            <a:pPr marL="379095" marR="5080" indent="-367030">
              <a:lnSpc>
                <a:spcPct val="114999"/>
              </a:lnSpc>
              <a:spcBef>
                <a:spcPts val="100"/>
              </a:spcBef>
              <a:buFont typeface="Microsoft Sans Serif"/>
              <a:buChar char="●"/>
              <a:tabLst>
                <a:tab pos="379095" algn="l"/>
                <a:tab pos="379730" algn="l"/>
              </a:tabLst>
            </a:pPr>
            <a:r>
              <a:rPr sz="1800" spc="-5" dirty="0">
                <a:latin typeface="Cambria" pitchFamily="18" charset="0"/>
                <a:ea typeface="Cambria" pitchFamily="18" charset="0"/>
                <a:cs typeface="Arial"/>
              </a:rPr>
              <a:t>The Christmas season </a:t>
            </a:r>
            <a:r>
              <a:rPr sz="1800" spc="-15" dirty="0">
                <a:latin typeface="Cambria" pitchFamily="18" charset="0"/>
                <a:ea typeface="Cambria" pitchFamily="18" charset="0"/>
                <a:cs typeface="Arial"/>
              </a:rPr>
              <a:t>(October, </a:t>
            </a:r>
            <a:r>
              <a:rPr sz="1800" spc="-10" dirty="0">
                <a:latin typeface="Cambria" pitchFamily="18" charset="0"/>
                <a:ea typeface="Cambria" pitchFamily="18" charset="0"/>
                <a:cs typeface="Arial"/>
              </a:rPr>
              <a:t> </a:t>
            </a:r>
            <a:r>
              <a:rPr sz="1800" spc="-15" dirty="0">
                <a:latin typeface="Cambria" pitchFamily="18" charset="0"/>
                <a:ea typeface="Cambria" pitchFamily="18" charset="0"/>
                <a:cs typeface="Arial"/>
              </a:rPr>
              <a:t>November, December, </a:t>
            </a:r>
            <a:r>
              <a:rPr sz="1800" spc="-5" dirty="0">
                <a:latin typeface="Cambria" pitchFamily="18" charset="0"/>
                <a:ea typeface="Cambria" pitchFamily="18" charset="0"/>
                <a:cs typeface="Arial"/>
              </a:rPr>
              <a:t>and January) </a:t>
            </a:r>
            <a:r>
              <a:rPr sz="1800" dirty="0">
                <a:latin typeface="Cambria" pitchFamily="18" charset="0"/>
                <a:ea typeface="Cambria" pitchFamily="18" charset="0"/>
                <a:cs typeface="Arial"/>
              </a:rPr>
              <a:t> </a:t>
            </a:r>
            <a:r>
              <a:rPr sz="1800" spc="-5" dirty="0">
                <a:latin typeface="Cambria" pitchFamily="18" charset="0"/>
                <a:ea typeface="Cambria" pitchFamily="18" charset="0"/>
                <a:cs typeface="Arial"/>
              </a:rPr>
              <a:t>sees </a:t>
            </a:r>
            <a:r>
              <a:rPr sz="1800" dirty="0">
                <a:latin typeface="Cambria" pitchFamily="18" charset="0"/>
                <a:ea typeface="Cambria" pitchFamily="18" charset="0"/>
                <a:cs typeface="Arial"/>
              </a:rPr>
              <a:t>a </a:t>
            </a:r>
            <a:r>
              <a:rPr sz="1800" spc="-5" dirty="0">
                <a:latin typeface="Cambria" pitchFamily="18" charset="0"/>
                <a:ea typeface="Cambria" pitchFamily="18" charset="0"/>
                <a:cs typeface="Arial"/>
              </a:rPr>
              <a:t>greater amount of content </a:t>
            </a:r>
            <a:r>
              <a:rPr sz="1800" dirty="0">
                <a:latin typeface="Cambria" pitchFamily="18" charset="0"/>
                <a:ea typeface="Cambria" pitchFamily="18" charset="0"/>
                <a:cs typeface="Arial"/>
              </a:rPr>
              <a:t> </a:t>
            </a:r>
            <a:r>
              <a:rPr sz="1800" spc="-5" dirty="0">
                <a:latin typeface="Cambria" pitchFamily="18" charset="0"/>
                <a:ea typeface="Cambria" pitchFamily="18" charset="0"/>
                <a:cs typeface="Arial"/>
              </a:rPr>
              <a:t>released. Compared </a:t>
            </a:r>
            <a:r>
              <a:rPr sz="1800" dirty="0">
                <a:latin typeface="Cambria" pitchFamily="18" charset="0"/>
                <a:ea typeface="Cambria" pitchFamily="18" charset="0"/>
                <a:cs typeface="Arial"/>
              </a:rPr>
              <a:t>to </a:t>
            </a:r>
            <a:r>
              <a:rPr sz="1800" spc="-5" dirty="0">
                <a:latin typeface="Cambria" pitchFamily="18" charset="0"/>
                <a:ea typeface="Cambria" pitchFamily="18" charset="0"/>
                <a:cs typeface="Arial"/>
              </a:rPr>
              <a:t>TV shows, more </a:t>
            </a:r>
            <a:r>
              <a:rPr sz="1800" spc="-490" dirty="0">
                <a:latin typeface="Cambria" pitchFamily="18" charset="0"/>
                <a:ea typeface="Cambria" pitchFamily="18" charset="0"/>
                <a:cs typeface="Arial"/>
              </a:rPr>
              <a:t> </a:t>
            </a:r>
            <a:r>
              <a:rPr sz="1800" spc="-5" dirty="0">
                <a:latin typeface="Cambria" pitchFamily="18" charset="0"/>
                <a:ea typeface="Cambria" pitchFamily="18" charset="0"/>
                <a:cs typeface="Arial"/>
              </a:rPr>
              <a:t>movies</a:t>
            </a:r>
            <a:r>
              <a:rPr sz="1800" spc="-15" dirty="0">
                <a:latin typeface="Cambria" pitchFamily="18" charset="0"/>
                <a:ea typeface="Cambria" pitchFamily="18" charset="0"/>
                <a:cs typeface="Arial"/>
              </a:rPr>
              <a:t> </a:t>
            </a:r>
            <a:r>
              <a:rPr sz="1800" spc="-5" dirty="0">
                <a:latin typeface="Cambria" pitchFamily="18" charset="0"/>
                <a:ea typeface="Cambria" pitchFamily="18" charset="0"/>
                <a:cs typeface="Arial"/>
              </a:rPr>
              <a:t>are</a:t>
            </a:r>
            <a:r>
              <a:rPr sz="1800" spc="-10" dirty="0">
                <a:latin typeface="Cambria" pitchFamily="18" charset="0"/>
                <a:ea typeface="Cambria" pitchFamily="18" charset="0"/>
                <a:cs typeface="Arial"/>
              </a:rPr>
              <a:t> </a:t>
            </a:r>
            <a:r>
              <a:rPr sz="1800" spc="-5" dirty="0">
                <a:latin typeface="Cambria" pitchFamily="18" charset="0"/>
                <a:ea typeface="Cambria" pitchFamily="18" charset="0"/>
                <a:cs typeface="Arial"/>
              </a:rPr>
              <a:t>released</a:t>
            </a:r>
            <a:r>
              <a:rPr sz="1800" spc="-10" dirty="0">
                <a:latin typeface="Cambria" pitchFamily="18" charset="0"/>
                <a:ea typeface="Cambria" pitchFamily="18" charset="0"/>
                <a:cs typeface="Arial"/>
              </a:rPr>
              <a:t> </a:t>
            </a:r>
            <a:r>
              <a:rPr sz="1800" spc="-5" dirty="0">
                <a:latin typeface="Cambria" pitchFamily="18" charset="0"/>
                <a:ea typeface="Cambria" pitchFamily="18" charset="0"/>
                <a:cs typeface="Arial"/>
              </a:rPr>
              <a:t>each</a:t>
            </a:r>
            <a:r>
              <a:rPr sz="1800" spc="-10" dirty="0">
                <a:latin typeface="Cambria" pitchFamily="18" charset="0"/>
                <a:ea typeface="Cambria" pitchFamily="18" charset="0"/>
                <a:cs typeface="Arial"/>
              </a:rPr>
              <a:t> </a:t>
            </a:r>
            <a:r>
              <a:rPr sz="1800" spc="-5" dirty="0">
                <a:latin typeface="Cambria" pitchFamily="18" charset="0"/>
                <a:ea typeface="Cambria" pitchFamily="18" charset="0"/>
                <a:cs typeface="Arial"/>
              </a:rPr>
              <a:t>month.</a:t>
            </a:r>
            <a:endParaRPr sz="1800" dirty="0">
              <a:latin typeface="Cambria" pitchFamily="18" charset="0"/>
              <a:ea typeface="Cambria" pitchFamily="18" charset="0"/>
              <a:cs typeface="Arial"/>
            </a:endParaRPr>
          </a:p>
        </p:txBody>
      </p:sp>
      <p:sp>
        <p:nvSpPr>
          <p:cNvPr id="7" name="object 7"/>
          <p:cNvSpPr txBox="1">
            <a:spLocks noGrp="1"/>
          </p:cNvSpPr>
          <p:nvPr>
            <p:ph type="title"/>
          </p:nvPr>
        </p:nvSpPr>
        <p:spPr>
          <a:xfrm>
            <a:off x="73024" y="151744"/>
            <a:ext cx="8564563" cy="551433"/>
          </a:xfrm>
          <a:prstGeom prst="rect">
            <a:avLst/>
          </a:prstGeom>
        </p:spPr>
        <p:txBody>
          <a:bodyPr vert="horz" wrap="square" lIns="0" tIns="12700" rIns="0" bIns="0" rtlCol="0">
            <a:spAutoFit/>
          </a:bodyPr>
          <a:lstStyle/>
          <a:p>
            <a:pPr marL="12700">
              <a:lnSpc>
                <a:spcPct val="100000"/>
              </a:lnSpc>
              <a:spcBef>
                <a:spcPts val="100"/>
              </a:spcBef>
            </a:pPr>
            <a:r>
              <a:rPr sz="3500" spc="-5" dirty="0">
                <a:latin typeface="Georgia" pitchFamily="18" charset="0"/>
              </a:rPr>
              <a:t>Netflix</a:t>
            </a:r>
            <a:r>
              <a:rPr sz="3500" spc="-50" dirty="0">
                <a:latin typeface="Georgia" pitchFamily="18" charset="0"/>
              </a:rPr>
              <a:t> </a:t>
            </a:r>
            <a:r>
              <a:rPr sz="3500" spc="-5" dirty="0">
                <a:latin typeface="Georgia" pitchFamily="18" charset="0"/>
              </a:rPr>
              <a:t>Release</a:t>
            </a:r>
            <a:r>
              <a:rPr sz="3500" spc="-45" dirty="0">
                <a:latin typeface="Georgia" pitchFamily="18" charset="0"/>
              </a:rPr>
              <a:t> </a:t>
            </a:r>
            <a:r>
              <a:rPr sz="3500" dirty="0">
                <a:latin typeface="Georgia" pitchFamily="18" charset="0"/>
              </a:rPr>
              <a:t>Month</a:t>
            </a:r>
          </a:p>
        </p:txBody>
      </p:sp>
      <p:pic>
        <p:nvPicPr>
          <p:cNvPr id="512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409" r="409"/>
          <a:stretch/>
        </p:blipFill>
        <p:spPr bwMode="auto">
          <a:xfrm>
            <a:off x="152400" y="1047750"/>
            <a:ext cx="4237019" cy="28425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95800" y="1032235"/>
            <a:ext cx="4237020" cy="28528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object 3"/>
          <p:cNvSpPr/>
          <p:nvPr/>
        </p:nvSpPr>
        <p:spPr>
          <a:xfrm>
            <a:off x="27709" y="895349"/>
            <a:ext cx="9144000" cy="55245"/>
          </a:xfrm>
          <a:custGeom>
            <a:avLst/>
            <a:gdLst/>
            <a:ahLst/>
            <a:cxnLst/>
            <a:rect l="l" t="t" r="r" b="b"/>
            <a:pathLst>
              <a:path w="9144000" h="643889">
                <a:moveTo>
                  <a:pt x="0" y="0"/>
                </a:moveTo>
                <a:lnTo>
                  <a:pt x="9143999" y="0"/>
                </a:lnTo>
                <a:lnTo>
                  <a:pt x="9143999" y="643699"/>
                </a:lnTo>
                <a:lnTo>
                  <a:pt x="0" y="643699"/>
                </a:lnTo>
                <a:lnTo>
                  <a:pt x="0" y="0"/>
                </a:lnTo>
                <a:close/>
              </a:path>
            </a:pathLst>
          </a:custGeom>
          <a:solidFill>
            <a:srgbClr val="C00000"/>
          </a:solidFill>
        </p:spPr>
        <p:txBody>
          <a:bodyPr wrap="square" lIns="0" tIns="0" rIns="0" bIns="0" rtlCol="0"/>
          <a:lstStyle/>
          <a:p>
            <a:endParaRPr dirty="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46035" y="4019550"/>
            <a:ext cx="8840601" cy="968470"/>
          </a:xfrm>
          <a:prstGeom prst="rect">
            <a:avLst/>
          </a:prstGeom>
        </p:spPr>
        <p:txBody>
          <a:bodyPr vert="horz" wrap="square" lIns="0" tIns="12700" rIns="0" bIns="0" rtlCol="0">
            <a:spAutoFit/>
          </a:bodyPr>
          <a:lstStyle/>
          <a:p>
            <a:pPr marL="379095" marR="17145" indent="-367030">
              <a:lnSpc>
                <a:spcPct val="114999"/>
              </a:lnSpc>
              <a:spcBef>
                <a:spcPts val="100"/>
              </a:spcBef>
              <a:buFont typeface="Microsoft Sans Serif"/>
              <a:buChar char="●"/>
              <a:tabLst>
                <a:tab pos="379095" algn="l"/>
                <a:tab pos="379730" algn="l"/>
              </a:tabLst>
            </a:pPr>
            <a:r>
              <a:rPr sz="1800" spc="-5" dirty="0">
                <a:latin typeface="Cambria" pitchFamily="18" charset="0"/>
                <a:ea typeface="Cambria" pitchFamily="18" charset="0"/>
                <a:cs typeface="Arial"/>
              </a:rPr>
              <a:t>The</a:t>
            </a:r>
            <a:r>
              <a:rPr sz="1800" spc="135" dirty="0">
                <a:latin typeface="Cambria" pitchFamily="18" charset="0"/>
                <a:ea typeface="Cambria" pitchFamily="18" charset="0"/>
                <a:cs typeface="Arial"/>
              </a:rPr>
              <a:t> </a:t>
            </a:r>
            <a:r>
              <a:rPr sz="1800" spc="-5" dirty="0">
                <a:latin typeface="Cambria" pitchFamily="18" charset="0"/>
                <a:ea typeface="Cambria" pitchFamily="18" charset="0"/>
                <a:cs typeface="Arial"/>
              </a:rPr>
              <a:t>most</a:t>
            </a:r>
            <a:r>
              <a:rPr sz="1800" spc="135" dirty="0">
                <a:latin typeface="Cambria" pitchFamily="18" charset="0"/>
                <a:ea typeface="Cambria" pitchFamily="18" charset="0"/>
                <a:cs typeface="Arial"/>
              </a:rPr>
              <a:t> </a:t>
            </a:r>
            <a:r>
              <a:rPr sz="1800" spc="-5" dirty="0">
                <a:latin typeface="Cambria" pitchFamily="18" charset="0"/>
                <a:ea typeface="Cambria" pitchFamily="18" charset="0"/>
                <a:cs typeface="Arial"/>
              </a:rPr>
              <a:t>popular</a:t>
            </a:r>
            <a:r>
              <a:rPr sz="1800" spc="140" dirty="0">
                <a:latin typeface="Cambria" pitchFamily="18" charset="0"/>
                <a:ea typeface="Cambria" pitchFamily="18" charset="0"/>
                <a:cs typeface="Arial"/>
              </a:rPr>
              <a:t> </a:t>
            </a:r>
            <a:r>
              <a:rPr sz="1800" spc="-5" dirty="0">
                <a:latin typeface="Cambria" pitchFamily="18" charset="0"/>
                <a:ea typeface="Cambria" pitchFamily="18" charset="0"/>
                <a:cs typeface="Arial"/>
              </a:rPr>
              <a:t>Netflix </a:t>
            </a:r>
            <a:r>
              <a:rPr sz="1800" dirty="0">
                <a:latin typeface="Cambria" pitchFamily="18" charset="0"/>
                <a:ea typeface="Cambria" pitchFamily="18" charset="0"/>
                <a:cs typeface="Arial"/>
              </a:rPr>
              <a:t> </a:t>
            </a:r>
            <a:r>
              <a:rPr sz="1800" spc="-5" dirty="0">
                <a:latin typeface="Cambria" pitchFamily="18" charset="0"/>
                <a:ea typeface="Cambria" pitchFamily="18" charset="0"/>
                <a:cs typeface="Arial"/>
              </a:rPr>
              <a:t>category is documentaries, which </a:t>
            </a:r>
            <a:r>
              <a:rPr sz="1800" spc="-490" dirty="0">
                <a:latin typeface="Cambria" pitchFamily="18" charset="0"/>
                <a:ea typeface="Cambria" pitchFamily="18" charset="0"/>
                <a:cs typeface="Arial"/>
              </a:rPr>
              <a:t> </a:t>
            </a:r>
            <a:r>
              <a:rPr sz="1800" spc="-5" dirty="0">
                <a:latin typeface="Cambria" pitchFamily="18" charset="0"/>
                <a:ea typeface="Cambria" pitchFamily="18" charset="0"/>
                <a:cs typeface="Arial"/>
              </a:rPr>
              <a:t>are </a:t>
            </a:r>
            <a:r>
              <a:rPr sz="1800" dirty="0">
                <a:latin typeface="Cambria" pitchFamily="18" charset="0"/>
                <a:ea typeface="Cambria" pitchFamily="18" charset="0"/>
                <a:cs typeface="Arial"/>
              </a:rPr>
              <a:t>followed </a:t>
            </a:r>
            <a:r>
              <a:rPr sz="1800" spc="-5" dirty="0">
                <a:latin typeface="Cambria" pitchFamily="18" charset="0"/>
                <a:ea typeface="Cambria" pitchFamily="18" charset="0"/>
                <a:cs typeface="Arial"/>
              </a:rPr>
              <a:t>by stand-up </a:t>
            </a:r>
            <a:r>
              <a:rPr sz="1800" spc="-25" dirty="0">
                <a:latin typeface="Cambria" pitchFamily="18" charset="0"/>
                <a:ea typeface="Cambria" pitchFamily="18" charset="0"/>
                <a:cs typeface="Arial"/>
              </a:rPr>
              <a:t>comedy, </a:t>
            </a:r>
            <a:r>
              <a:rPr sz="1800" spc="-490" dirty="0">
                <a:latin typeface="Cambria" pitchFamily="18" charset="0"/>
                <a:ea typeface="Cambria" pitchFamily="18" charset="0"/>
                <a:cs typeface="Arial"/>
              </a:rPr>
              <a:t> </a:t>
            </a:r>
            <a:r>
              <a:rPr sz="1800" spc="-5" dirty="0">
                <a:latin typeface="Cambria" pitchFamily="18" charset="0"/>
                <a:ea typeface="Cambria" pitchFamily="18" charset="0"/>
                <a:cs typeface="Arial"/>
              </a:rPr>
              <a:t>Drams,</a:t>
            </a:r>
            <a:r>
              <a:rPr sz="1800" spc="-15" dirty="0">
                <a:latin typeface="Cambria" pitchFamily="18" charset="0"/>
                <a:ea typeface="Cambria" pitchFamily="18" charset="0"/>
                <a:cs typeface="Arial"/>
              </a:rPr>
              <a:t> </a:t>
            </a:r>
            <a:r>
              <a:rPr sz="1800" spc="-5" dirty="0">
                <a:latin typeface="Cambria" pitchFamily="18" charset="0"/>
                <a:ea typeface="Cambria" pitchFamily="18" charset="0"/>
                <a:cs typeface="Arial"/>
              </a:rPr>
              <a:t>and</a:t>
            </a:r>
            <a:r>
              <a:rPr sz="1800" spc="-10" dirty="0">
                <a:latin typeface="Cambria" pitchFamily="18" charset="0"/>
                <a:ea typeface="Cambria" pitchFamily="18" charset="0"/>
                <a:cs typeface="Arial"/>
              </a:rPr>
              <a:t> </a:t>
            </a:r>
            <a:r>
              <a:rPr sz="1800" dirty="0">
                <a:latin typeface="Cambria" pitchFamily="18" charset="0"/>
                <a:ea typeface="Cambria" pitchFamily="18" charset="0"/>
                <a:cs typeface="Arial"/>
              </a:rPr>
              <a:t>foreign</a:t>
            </a:r>
            <a:r>
              <a:rPr sz="1800" spc="-10" dirty="0">
                <a:latin typeface="Cambria" pitchFamily="18" charset="0"/>
                <a:ea typeface="Cambria" pitchFamily="18" charset="0"/>
                <a:cs typeface="Arial"/>
              </a:rPr>
              <a:t> </a:t>
            </a:r>
            <a:r>
              <a:rPr sz="1800" dirty="0">
                <a:latin typeface="Cambria" pitchFamily="18" charset="0"/>
                <a:ea typeface="Cambria" pitchFamily="18" charset="0"/>
                <a:cs typeface="Arial"/>
              </a:rPr>
              <a:t>films.</a:t>
            </a:r>
          </a:p>
          <a:p>
            <a:pPr marL="379095" marR="5080" indent="-367030">
              <a:lnSpc>
                <a:spcPct val="114999"/>
              </a:lnSpc>
              <a:buFont typeface="Microsoft Sans Serif"/>
              <a:buChar char="●"/>
              <a:tabLst>
                <a:tab pos="379095" algn="l"/>
                <a:tab pos="379730" algn="l"/>
              </a:tabLst>
            </a:pPr>
            <a:r>
              <a:rPr sz="1800" spc="-5" dirty="0">
                <a:latin typeface="Cambria" pitchFamily="18" charset="0"/>
                <a:ea typeface="Cambria" pitchFamily="18" charset="0"/>
                <a:cs typeface="Arial"/>
              </a:rPr>
              <a:t>The most popular Netflix TV show </a:t>
            </a:r>
            <a:r>
              <a:rPr sz="1800" spc="-490" dirty="0">
                <a:latin typeface="Cambria" pitchFamily="18" charset="0"/>
                <a:ea typeface="Cambria" pitchFamily="18" charset="0"/>
                <a:cs typeface="Arial"/>
              </a:rPr>
              <a:t> </a:t>
            </a:r>
            <a:r>
              <a:rPr sz="1800" spc="-5" dirty="0">
                <a:latin typeface="Cambria" pitchFamily="18" charset="0"/>
                <a:ea typeface="Cambria" pitchFamily="18" charset="0"/>
                <a:cs typeface="Arial"/>
              </a:rPr>
              <a:t>category</a:t>
            </a:r>
            <a:r>
              <a:rPr sz="1800" spc="-10" dirty="0">
                <a:latin typeface="Cambria" pitchFamily="18" charset="0"/>
                <a:ea typeface="Cambria" pitchFamily="18" charset="0"/>
                <a:cs typeface="Arial"/>
              </a:rPr>
              <a:t> </a:t>
            </a:r>
            <a:r>
              <a:rPr sz="1800" spc="-5" dirty="0">
                <a:latin typeface="Cambria" pitchFamily="18" charset="0"/>
                <a:ea typeface="Cambria" pitchFamily="18" charset="0"/>
                <a:cs typeface="Arial"/>
              </a:rPr>
              <a:t>is</a:t>
            </a:r>
            <a:r>
              <a:rPr sz="1800" spc="-10" dirty="0">
                <a:latin typeface="Cambria" pitchFamily="18" charset="0"/>
                <a:ea typeface="Cambria" pitchFamily="18" charset="0"/>
                <a:cs typeface="Arial"/>
              </a:rPr>
              <a:t> </a:t>
            </a:r>
            <a:r>
              <a:rPr sz="1800" spc="-5" dirty="0">
                <a:latin typeface="Cambria" pitchFamily="18" charset="0"/>
                <a:ea typeface="Cambria" pitchFamily="18" charset="0"/>
                <a:cs typeface="Arial"/>
              </a:rPr>
              <a:t>kids </a:t>
            </a:r>
            <a:r>
              <a:rPr sz="1800" spc="-60" dirty="0">
                <a:latin typeface="Cambria" pitchFamily="18" charset="0"/>
                <a:ea typeface="Cambria" pitchFamily="18" charset="0"/>
                <a:cs typeface="Arial"/>
              </a:rPr>
              <a:t>TV.</a:t>
            </a:r>
            <a:endParaRPr sz="1800" dirty="0">
              <a:latin typeface="Cambria" pitchFamily="18" charset="0"/>
              <a:ea typeface="Cambria" pitchFamily="18" charset="0"/>
              <a:cs typeface="Arial"/>
            </a:endParaRPr>
          </a:p>
        </p:txBody>
      </p:sp>
      <p:sp>
        <p:nvSpPr>
          <p:cNvPr id="4" name="object 4"/>
          <p:cNvSpPr txBox="1">
            <a:spLocks noGrp="1"/>
          </p:cNvSpPr>
          <p:nvPr>
            <p:ph type="title"/>
          </p:nvPr>
        </p:nvSpPr>
        <p:spPr>
          <a:xfrm>
            <a:off x="319250" y="176745"/>
            <a:ext cx="3913528" cy="551433"/>
          </a:xfrm>
          <a:prstGeom prst="rect">
            <a:avLst/>
          </a:prstGeom>
        </p:spPr>
        <p:txBody>
          <a:bodyPr vert="horz" wrap="square" lIns="0" tIns="12700" rIns="0" bIns="0" rtlCol="0">
            <a:spAutoFit/>
          </a:bodyPr>
          <a:lstStyle/>
          <a:p>
            <a:pPr marL="12700">
              <a:lnSpc>
                <a:spcPct val="100000"/>
              </a:lnSpc>
              <a:spcBef>
                <a:spcPts val="100"/>
              </a:spcBef>
            </a:pPr>
            <a:r>
              <a:rPr sz="3500" spc="-5" dirty="0">
                <a:latin typeface="Georgia" pitchFamily="18" charset="0"/>
              </a:rPr>
              <a:t>Netflix</a:t>
            </a:r>
            <a:r>
              <a:rPr sz="3500" spc="-90" dirty="0">
                <a:latin typeface="Georgia" pitchFamily="18" charset="0"/>
              </a:rPr>
              <a:t> </a:t>
            </a:r>
            <a:r>
              <a:rPr sz="3500" spc="-5" dirty="0">
                <a:latin typeface="Georgia" pitchFamily="18" charset="0"/>
              </a:rPr>
              <a:t>Genres</a:t>
            </a:r>
            <a:endParaRPr sz="3500" dirty="0">
              <a:latin typeface="Georgia" pitchFamily="18" charset="0"/>
            </a:endParaRPr>
          </a:p>
        </p:txBody>
      </p:sp>
      <p:pic>
        <p:nvPicPr>
          <p:cNvPr id="614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409" t="909" r="409" b="-909"/>
          <a:stretch/>
        </p:blipFill>
        <p:spPr bwMode="auto">
          <a:xfrm>
            <a:off x="31173" y="1123950"/>
            <a:ext cx="4568536" cy="281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8491" y="1047750"/>
            <a:ext cx="4259310" cy="281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object 3"/>
          <p:cNvSpPr/>
          <p:nvPr/>
        </p:nvSpPr>
        <p:spPr>
          <a:xfrm>
            <a:off x="27709" y="895349"/>
            <a:ext cx="9144000" cy="55245"/>
          </a:xfrm>
          <a:custGeom>
            <a:avLst/>
            <a:gdLst/>
            <a:ahLst/>
            <a:cxnLst/>
            <a:rect l="l" t="t" r="r" b="b"/>
            <a:pathLst>
              <a:path w="9144000" h="643889">
                <a:moveTo>
                  <a:pt x="0" y="0"/>
                </a:moveTo>
                <a:lnTo>
                  <a:pt x="9143999" y="0"/>
                </a:lnTo>
                <a:lnTo>
                  <a:pt x="9143999" y="643699"/>
                </a:lnTo>
                <a:lnTo>
                  <a:pt x="0" y="643699"/>
                </a:lnTo>
                <a:lnTo>
                  <a:pt x="0" y="0"/>
                </a:lnTo>
                <a:close/>
              </a:path>
            </a:pathLst>
          </a:custGeom>
          <a:solidFill>
            <a:srgbClr val="C00000"/>
          </a:solidFill>
        </p:spPr>
        <p:txBody>
          <a:bodyPr wrap="square" lIns="0" tIns="0" rIns="0" bIns="0" rtlCol="0"/>
          <a:lstStyle/>
          <a:p>
            <a:endParaRPr dirty="0"/>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0" y="3779620"/>
            <a:ext cx="8839200" cy="1230530"/>
          </a:xfrm>
          <a:prstGeom prst="rect">
            <a:avLst/>
          </a:prstGeom>
        </p:spPr>
        <p:txBody>
          <a:bodyPr vert="horz" wrap="square" lIns="0" tIns="12700" rIns="0" bIns="0" rtlCol="0">
            <a:spAutoFit/>
          </a:bodyPr>
          <a:lstStyle/>
          <a:p>
            <a:pPr marL="379095" marR="146685" indent="-367030">
              <a:lnSpc>
                <a:spcPct val="114999"/>
              </a:lnSpc>
              <a:spcBef>
                <a:spcPts val="100"/>
              </a:spcBef>
              <a:buFont typeface="Microsoft Sans Serif"/>
              <a:buChar char="●"/>
              <a:tabLst>
                <a:tab pos="379095" algn="l"/>
                <a:tab pos="379730" algn="l"/>
              </a:tabLst>
            </a:pPr>
            <a:r>
              <a:rPr sz="1400" spc="-5" dirty="0">
                <a:latin typeface="Cambria" pitchFamily="18" charset="0"/>
                <a:ea typeface="Cambria" pitchFamily="18" charset="0"/>
                <a:cs typeface="Arial"/>
              </a:rPr>
              <a:t>The majority of movies have </a:t>
            </a:r>
            <a:r>
              <a:rPr sz="1400" dirty="0">
                <a:latin typeface="Cambria" pitchFamily="18" charset="0"/>
                <a:ea typeface="Cambria" pitchFamily="18" charset="0"/>
                <a:cs typeface="Arial"/>
              </a:rPr>
              <a:t>a </a:t>
            </a:r>
            <a:r>
              <a:rPr sz="1400" spc="-5" dirty="0">
                <a:latin typeface="Cambria" pitchFamily="18" charset="0"/>
                <a:ea typeface="Cambria" pitchFamily="18" charset="0"/>
                <a:cs typeface="Arial"/>
              </a:rPr>
              <a:t>duration </a:t>
            </a:r>
            <a:r>
              <a:rPr sz="1400" spc="-490" dirty="0">
                <a:latin typeface="Cambria" pitchFamily="18" charset="0"/>
                <a:ea typeface="Cambria" pitchFamily="18" charset="0"/>
                <a:cs typeface="Arial"/>
              </a:rPr>
              <a:t> </a:t>
            </a:r>
            <a:r>
              <a:rPr sz="1400" spc="-5" dirty="0">
                <a:latin typeface="Cambria" pitchFamily="18" charset="0"/>
                <a:ea typeface="Cambria" pitchFamily="18" charset="0"/>
                <a:cs typeface="Arial"/>
              </a:rPr>
              <a:t>between</a:t>
            </a:r>
            <a:r>
              <a:rPr sz="1400" spc="-10" dirty="0">
                <a:latin typeface="Cambria" pitchFamily="18" charset="0"/>
                <a:ea typeface="Cambria" pitchFamily="18" charset="0"/>
                <a:cs typeface="Arial"/>
              </a:rPr>
              <a:t> </a:t>
            </a:r>
            <a:r>
              <a:rPr sz="1400" spc="-5" dirty="0">
                <a:latin typeface="Cambria" pitchFamily="18" charset="0"/>
                <a:ea typeface="Cambria" pitchFamily="18" charset="0"/>
                <a:cs typeface="Arial"/>
              </a:rPr>
              <a:t>90</a:t>
            </a:r>
            <a:r>
              <a:rPr sz="1400" spc="-10" dirty="0">
                <a:latin typeface="Cambria" pitchFamily="18" charset="0"/>
                <a:ea typeface="Cambria" pitchFamily="18" charset="0"/>
                <a:cs typeface="Arial"/>
              </a:rPr>
              <a:t> </a:t>
            </a:r>
            <a:r>
              <a:rPr sz="1400" spc="-5" dirty="0">
                <a:latin typeface="Cambria" pitchFamily="18" charset="0"/>
                <a:ea typeface="Cambria" pitchFamily="18" charset="0"/>
                <a:cs typeface="Arial"/>
              </a:rPr>
              <a:t>and</a:t>
            </a:r>
            <a:r>
              <a:rPr sz="1400" spc="-10" dirty="0">
                <a:latin typeface="Cambria" pitchFamily="18" charset="0"/>
                <a:ea typeface="Cambria" pitchFamily="18" charset="0"/>
                <a:cs typeface="Arial"/>
              </a:rPr>
              <a:t> </a:t>
            </a:r>
            <a:r>
              <a:rPr sz="1400" spc="-5" dirty="0">
                <a:latin typeface="Cambria" pitchFamily="18" charset="0"/>
                <a:ea typeface="Cambria" pitchFamily="18" charset="0"/>
                <a:cs typeface="Arial"/>
              </a:rPr>
              <a:t>120 minutes.</a:t>
            </a:r>
            <a:endParaRPr sz="1400" dirty="0">
              <a:latin typeface="Cambria" pitchFamily="18" charset="0"/>
              <a:ea typeface="Cambria" pitchFamily="18" charset="0"/>
              <a:cs typeface="Arial"/>
            </a:endParaRPr>
          </a:p>
          <a:p>
            <a:pPr marL="379095" marR="233679" indent="-367030">
              <a:lnSpc>
                <a:spcPct val="114999"/>
              </a:lnSpc>
              <a:buFont typeface="Microsoft Sans Serif"/>
              <a:buChar char="●"/>
              <a:tabLst>
                <a:tab pos="379095" algn="l"/>
                <a:tab pos="379730" algn="l"/>
              </a:tabLst>
            </a:pPr>
            <a:r>
              <a:rPr sz="1400" spc="-5" dirty="0">
                <a:latin typeface="Cambria" pitchFamily="18" charset="0"/>
                <a:ea typeface="Cambria" pitchFamily="18" charset="0"/>
                <a:cs typeface="Arial"/>
              </a:rPr>
              <a:t>The </a:t>
            </a:r>
            <a:r>
              <a:rPr sz="1400" dirty="0">
                <a:latin typeface="Cambria" pitchFamily="18" charset="0"/>
                <a:ea typeface="Cambria" pitchFamily="18" charset="0"/>
                <a:cs typeface="Arial"/>
              </a:rPr>
              <a:t>Majority </a:t>
            </a:r>
            <a:r>
              <a:rPr sz="1400" spc="-5" dirty="0">
                <a:latin typeface="Cambria" pitchFamily="18" charset="0"/>
                <a:ea typeface="Cambria" pitchFamily="18" charset="0"/>
                <a:cs typeface="Arial"/>
              </a:rPr>
              <a:t>of </a:t>
            </a:r>
            <a:r>
              <a:rPr sz="1400" dirty="0">
                <a:latin typeface="Cambria" pitchFamily="18" charset="0"/>
                <a:ea typeface="Cambria" pitchFamily="18" charset="0"/>
                <a:cs typeface="Arial"/>
              </a:rPr>
              <a:t>tv </a:t>
            </a:r>
            <a:r>
              <a:rPr sz="1400" spc="-5" dirty="0">
                <a:latin typeface="Cambria" pitchFamily="18" charset="0"/>
                <a:ea typeface="Cambria" pitchFamily="18" charset="0"/>
                <a:cs typeface="Arial"/>
              </a:rPr>
              <a:t>shows consisting of </a:t>
            </a:r>
            <a:r>
              <a:rPr sz="1400" spc="-495" dirty="0">
                <a:latin typeface="Cambria" pitchFamily="18" charset="0"/>
                <a:ea typeface="Cambria" pitchFamily="18" charset="0"/>
                <a:cs typeface="Arial"/>
              </a:rPr>
              <a:t> </a:t>
            </a:r>
            <a:r>
              <a:rPr sz="1400" spc="-5" dirty="0">
                <a:latin typeface="Cambria" pitchFamily="18" charset="0"/>
                <a:ea typeface="Cambria" pitchFamily="18" charset="0"/>
                <a:cs typeface="Arial"/>
              </a:rPr>
              <a:t>single</a:t>
            </a:r>
            <a:r>
              <a:rPr sz="1400" spc="-10" dirty="0">
                <a:latin typeface="Cambria" pitchFamily="18" charset="0"/>
                <a:ea typeface="Cambria" pitchFamily="18" charset="0"/>
                <a:cs typeface="Arial"/>
              </a:rPr>
              <a:t> </a:t>
            </a:r>
            <a:r>
              <a:rPr sz="1400" spc="-5" dirty="0">
                <a:latin typeface="Cambria" pitchFamily="18" charset="0"/>
                <a:ea typeface="Cambria" pitchFamily="18" charset="0"/>
                <a:cs typeface="Arial"/>
              </a:rPr>
              <a:t>season.</a:t>
            </a:r>
            <a:endParaRPr sz="1400" dirty="0">
              <a:latin typeface="Cambria" pitchFamily="18" charset="0"/>
              <a:ea typeface="Cambria" pitchFamily="18" charset="0"/>
              <a:cs typeface="Arial"/>
            </a:endParaRPr>
          </a:p>
          <a:p>
            <a:pPr marL="379095" marR="5080" indent="-367030">
              <a:lnSpc>
                <a:spcPct val="114999"/>
              </a:lnSpc>
              <a:buFont typeface="Microsoft Sans Serif"/>
              <a:buChar char="●"/>
              <a:tabLst>
                <a:tab pos="379095" algn="l"/>
                <a:tab pos="379730" algn="l"/>
              </a:tabLst>
            </a:pPr>
            <a:r>
              <a:rPr sz="1400" spc="-5" dirty="0">
                <a:latin typeface="Cambria" pitchFamily="18" charset="0"/>
                <a:ea typeface="Cambria" pitchFamily="18" charset="0"/>
                <a:cs typeface="Arial"/>
              </a:rPr>
              <a:t>The lengthiest average runtimes are </a:t>
            </a:r>
            <a:r>
              <a:rPr sz="1400" dirty="0">
                <a:latin typeface="Cambria" pitchFamily="18" charset="0"/>
                <a:ea typeface="Cambria" pitchFamily="18" charset="0"/>
                <a:cs typeface="Arial"/>
              </a:rPr>
              <a:t> found </a:t>
            </a:r>
            <a:r>
              <a:rPr sz="1400" spc="-5" dirty="0">
                <a:latin typeface="Cambria" pitchFamily="18" charset="0"/>
                <a:ea typeface="Cambria" pitchFamily="18" charset="0"/>
                <a:cs typeface="Arial"/>
              </a:rPr>
              <a:t>in NC-17 rated movies(adults only </a:t>
            </a:r>
            <a:r>
              <a:rPr sz="1400" spc="-490" dirty="0">
                <a:latin typeface="Cambria" pitchFamily="18" charset="0"/>
                <a:ea typeface="Cambria" pitchFamily="18" charset="0"/>
                <a:cs typeface="Arial"/>
              </a:rPr>
              <a:t> </a:t>
            </a:r>
            <a:r>
              <a:rPr sz="1400" spc="-5" dirty="0">
                <a:latin typeface="Cambria" pitchFamily="18" charset="0"/>
                <a:ea typeface="Cambria" pitchFamily="18" charset="0"/>
                <a:cs typeface="Arial"/>
              </a:rPr>
              <a:t>like dreamers, lust and caution). The </a:t>
            </a:r>
            <a:r>
              <a:rPr sz="1400" dirty="0">
                <a:latin typeface="Cambria" pitchFamily="18" charset="0"/>
                <a:ea typeface="Cambria" pitchFamily="18" charset="0"/>
                <a:cs typeface="Arial"/>
              </a:rPr>
              <a:t> </a:t>
            </a:r>
            <a:r>
              <a:rPr sz="1400" spc="-5" dirty="0">
                <a:latin typeface="Cambria" pitchFamily="18" charset="0"/>
                <a:ea typeface="Cambria" pitchFamily="18" charset="0"/>
                <a:cs typeface="Arial"/>
              </a:rPr>
              <a:t>average duration of movies with </a:t>
            </a:r>
            <a:r>
              <a:rPr sz="1400" dirty="0">
                <a:latin typeface="Cambria" pitchFamily="18" charset="0"/>
                <a:ea typeface="Cambria" pitchFamily="18" charset="0"/>
                <a:cs typeface="Arial"/>
              </a:rPr>
              <a:t>a </a:t>
            </a:r>
            <a:r>
              <a:rPr sz="1400" spc="-30" dirty="0">
                <a:latin typeface="Cambria" pitchFamily="18" charset="0"/>
                <a:ea typeface="Cambria" pitchFamily="18" charset="0"/>
                <a:cs typeface="Arial"/>
              </a:rPr>
              <a:t>TV-Y </a:t>
            </a:r>
            <a:r>
              <a:rPr sz="1400" spc="-25" dirty="0">
                <a:latin typeface="Cambria" pitchFamily="18" charset="0"/>
                <a:ea typeface="Cambria" pitchFamily="18" charset="0"/>
                <a:cs typeface="Arial"/>
              </a:rPr>
              <a:t> </a:t>
            </a:r>
            <a:r>
              <a:rPr sz="1400" spc="-5" dirty="0">
                <a:latin typeface="Cambria" pitchFamily="18" charset="0"/>
                <a:ea typeface="Cambria" pitchFamily="18" charset="0"/>
                <a:cs typeface="Arial"/>
              </a:rPr>
              <a:t>rating(childrens of all ages like cartoons </a:t>
            </a:r>
            <a:r>
              <a:rPr sz="1400" spc="-490" dirty="0">
                <a:latin typeface="Cambria" pitchFamily="18" charset="0"/>
                <a:ea typeface="Cambria" pitchFamily="18" charset="0"/>
                <a:cs typeface="Arial"/>
              </a:rPr>
              <a:t> </a:t>
            </a:r>
            <a:r>
              <a:rPr sz="1400" spc="-5" dirty="0">
                <a:latin typeface="Cambria" pitchFamily="18" charset="0"/>
                <a:ea typeface="Cambria" pitchFamily="18" charset="0"/>
                <a:cs typeface="Arial"/>
              </a:rPr>
              <a:t>or</a:t>
            </a:r>
            <a:r>
              <a:rPr sz="1400" spc="-15" dirty="0">
                <a:latin typeface="Cambria" pitchFamily="18" charset="0"/>
                <a:ea typeface="Cambria" pitchFamily="18" charset="0"/>
                <a:cs typeface="Arial"/>
              </a:rPr>
              <a:t> </a:t>
            </a:r>
            <a:r>
              <a:rPr sz="1400" spc="-5" dirty="0">
                <a:latin typeface="Cambria" pitchFamily="18" charset="0"/>
                <a:ea typeface="Cambria" pitchFamily="18" charset="0"/>
                <a:cs typeface="Arial"/>
              </a:rPr>
              <a:t>animated</a:t>
            </a:r>
            <a:r>
              <a:rPr sz="1400" spc="-10" dirty="0">
                <a:latin typeface="Cambria" pitchFamily="18" charset="0"/>
                <a:ea typeface="Cambria" pitchFamily="18" charset="0"/>
                <a:cs typeface="Arial"/>
              </a:rPr>
              <a:t> </a:t>
            </a:r>
            <a:r>
              <a:rPr sz="1400" dirty="0">
                <a:latin typeface="Cambria" pitchFamily="18" charset="0"/>
                <a:ea typeface="Cambria" pitchFamily="18" charset="0"/>
                <a:cs typeface="Arial"/>
              </a:rPr>
              <a:t>films</a:t>
            </a:r>
            <a:r>
              <a:rPr sz="1400" spc="-10" dirty="0">
                <a:latin typeface="Cambria" pitchFamily="18" charset="0"/>
                <a:ea typeface="Cambria" pitchFamily="18" charset="0"/>
                <a:cs typeface="Arial"/>
              </a:rPr>
              <a:t> </a:t>
            </a:r>
            <a:r>
              <a:rPr sz="1400" dirty="0">
                <a:latin typeface="Cambria" pitchFamily="18" charset="0"/>
                <a:ea typeface="Cambria" pitchFamily="18" charset="0"/>
                <a:cs typeface="Arial"/>
              </a:rPr>
              <a:t>)</a:t>
            </a:r>
            <a:r>
              <a:rPr sz="1400" spc="-10" dirty="0">
                <a:latin typeface="Cambria" pitchFamily="18" charset="0"/>
                <a:ea typeface="Cambria" pitchFamily="18" charset="0"/>
                <a:cs typeface="Arial"/>
              </a:rPr>
              <a:t> </a:t>
            </a:r>
            <a:r>
              <a:rPr sz="1400" spc="-5" dirty="0">
                <a:latin typeface="Cambria" pitchFamily="18" charset="0"/>
                <a:ea typeface="Cambria" pitchFamily="18" charset="0"/>
                <a:cs typeface="Arial"/>
              </a:rPr>
              <a:t>is</a:t>
            </a:r>
            <a:r>
              <a:rPr sz="1400" spc="-10" dirty="0">
                <a:latin typeface="Cambria" pitchFamily="18" charset="0"/>
                <a:ea typeface="Cambria" pitchFamily="18" charset="0"/>
                <a:cs typeface="Arial"/>
              </a:rPr>
              <a:t> </a:t>
            </a:r>
            <a:r>
              <a:rPr sz="1400" dirty="0">
                <a:latin typeface="Cambria" pitchFamily="18" charset="0"/>
                <a:ea typeface="Cambria" pitchFamily="18" charset="0"/>
                <a:cs typeface="Arial"/>
              </a:rPr>
              <a:t>the</a:t>
            </a:r>
            <a:r>
              <a:rPr sz="1400" spc="-10" dirty="0">
                <a:latin typeface="Cambria" pitchFamily="18" charset="0"/>
                <a:ea typeface="Cambria" pitchFamily="18" charset="0"/>
                <a:cs typeface="Arial"/>
              </a:rPr>
              <a:t> </a:t>
            </a:r>
            <a:r>
              <a:rPr sz="1400" spc="-5" dirty="0">
                <a:latin typeface="Cambria" pitchFamily="18" charset="0"/>
                <a:ea typeface="Cambria" pitchFamily="18" charset="0"/>
                <a:cs typeface="Arial"/>
              </a:rPr>
              <a:t>shortest</a:t>
            </a:r>
            <a:r>
              <a:rPr sz="1400" b="1" spc="-5" dirty="0">
                <a:latin typeface="Arial"/>
                <a:cs typeface="Arial"/>
              </a:rPr>
              <a:t>.</a:t>
            </a:r>
            <a:endParaRPr sz="1400" dirty="0">
              <a:latin typeface="Arial"/>
              <a:cs typeface="Arial"/>
            </a:endParaRPr>
          </a:p>
        </p:txBody>
      </p:sp>
      <p:sp>
        <p:nvSpPr>
          <p:cNvPr id="4" name="object 4"/>
          <p:cNvSpPr txBox="1">
            <a:spLocks noGrp="1"/>
          </p:cNvSpPr>
          <p:nvPr>
            <p:ph type="title"/>
          </p:nvPr>
        </p:nvSpPr>
        <p:spPr>
          <a:xfrm>
            <a:off x="332925" y="151744"/>
            <a:ext cx="3333115" cy="558800"/>
          </a:xfrm>
          <a:prstGeom prst="rect">
            <a:avLst/>
          </a:prstGeom>
        </p:spPr>
        <p:txBody>
          <a:bodyPr vert="horz" wrap="square" lIns="0" tIns="12700" rIns="0" bIns="0" rtlCol="0">
            <a:spAutoFit/>
          </a:bodyPr>
          <a:lstStyle/>
          <a:p>
            <a:pPr marL="12700">
              <a:lnSpc>
                <a:spcPct val="100000"/>
              </a:lnSpc>
              <a:spcBef>
                <a:spcPts val="100"/>
              </a:spcBef>
            </a:pPr>
            <a:r>
              <a:rPr sz="3500" spc="-5" dirty="0">
                <a:latin typeface="Cambria" pitchFamily="18" charset="0"/>
                <a:ea typeface="Cambria" pitchFamily="18" charset="0"/>
              </a:rPr>
              <a:t>Netflix</a:t>
            </a:r>
            <a:r>
              <a:rPr sz="3500" spc="-90" dirty="0">
                <a:latin typeface="Cambria" pitchFamily="18" charset="0"/>
                <a:ea typeface="Cambria" pitchFamily="18" charset="0"/>
              </a:rPr>
              <a:t> </a:t>
            </a:r>
            <a:r>
              <a:rPr sz="3500" spc="-5" dirty="0">
                <a:latin typeface="Cambria" pitchFamily="18" charset="0"/>
                <a:ea typeface="Cambria" pitchFamily="18" charset="0"/>
              </a:rPr>
              <a:t>Duration</a:t>
            </a:r>
            <a:endParaRPr sz="3500" dirty="0">
              <a:latin typeface="Cambria" pitchFamily="18" charset="0"/>
              <a:ea typeface="Cambria" pitchFamily="18" charset="0"/>
            </a:endParaRPr>
          </a:p>
        </p:txBody>
      </p:sp>
      <p:pic>
        <p:nvPicPr>
          <p:cNvPr id="717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3765" t="-3938" r="3765" b="3938"/>
          <a:stretch/>
        </p:blipFill>
        <p:spPr bwMode="auto">
          <a:xfrm>
            <a:off x="2769692" y="1092891"/>
            <a:ext cx="3478708" cy="23170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8119" y="1273772"/>
            <a:ext cx="2813584" cy="21361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192242"/>
            <a:ext cx="2797704" cy="22177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object 3"/>
          <p:cNvSpPr/>
          <p:nvPr/>
        </p:nvSpPr>
        <p:spPr>
          <a:xfrm>
            <a:off x="27709" y="895349"/>
            <a:ext cx="9144000" cy="55245"/>
          </a:xfrm>
          <a:custGeom>
            <a:avLst/>
            <a:gdLst/>
            <a:ahLst/>
            <a:cxnLst/>
            <a:rect l="l" t="t" r="r" b="b"/>
            <a:pathLst>
              <a:path w="9144000" h="643889">
                <a:moveTo>
                  <a:pt x="0" y="0"/>
                </a:moveTo>
                <a:lnTo>
                  <a:pt x="9143999" y="0"/>
                </a:lnTo>
                <a:lnTo>
                  <a:pt x="9143999" y="643699"/>
                </a:lnTo>
                <a:lnTo>
                  <a:pt x="0" y="643699"/>
                </a:lnTo>
                <a:lnTo>
                  <a:pt x="0" y="0"/>
                </a:lnTo>
                <a:close/>
              </a:path>
            </a:pathLst>
          </a:custGeom>
          <a:solidFill>
            <a:srgbClr val="C00000"/>
          </a:solidFill>
        </p:spPr>
        <p:txBody>
          <a:bodyPr wrap="square" lIns="0" tIns="0" rIns="0" bIns="0" rtlCol="0"/>
          <a:lstStyle/>
          <a:p>
            <a:endParaRPr dirty="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7"/>
          <p:cNvSpPr txBox="1"/>
          <p:nvPr/>
        </p:nvSpPr>
        <p:spPr>
          <a:xfrm>
            <a:off x="27709" y="3681863"/>
            <a:ext cx="9008160" cy="1404487"/>
          </a:xfrm>
          <a:prstGeom prst="rect">
            <a:avLst/>
          </a:prstGeom>
        </p:spPr>
        <p:txBody>
          <a:bodyPr vert="horz" wrap="square" lIns="0" tIns="12700" rIns="0" bIns="0" rtlCol="0">
            <a:spAutoFit/>
          </a:bodyPr>
          <a:lstStyle/>
          <a:p>
            <a:pPr marL="379095" marR="37465" indent="-367030">
              <a:lnSpc>
                <a:spcPct val="114999"/>
              </a:lnSpc>
              <a:spcBef>
                <a:spcPts val="100"/>
              </a:spcBef>
              <a:buFont typeface="Microsoft Sans Serif"/>
              <a:buChar char="●"/>
              <a:tabLst>
                <a:tab pos="379095" algn="l"/>
                <a:tab pos="379730" algn="l"/>
              </a:tabLst>
            </a:pPr>
            <a:r>
              <a:rPr sz="1600" spc="-5" dirty="0">
                <a:latin typeface="Cambria" pitchFamily="18" charset="0"/>
                <a:ea typeface="Cambria" pitchFamily="18" charset="0"/>
                <a:cs typeface="Arial"/>
              </a:rPr>
              <a:t>The graph visualisations show </a:t>
            </a:r>
            <a:r>
              <a:rPr sz="1600" dirty="0">
                <a:latin typeface="Cambria" pitchFamily="18" charset="0"/>
                <a:ea typeface="Cambria" pitchFamily="18" charset="0"/>
                <a:cs typeface="Arial"/>
              </a:rPr>
              <a:t>the </a:t>
            </a:r>
            <a:r>
              <a:rPr sz="1600" spc="5" dirty="0">
                <a:latin typeface="Cambria" pitchFamily="18" charset="0"/>
                <a:ea typeface="Cambria" pitchFamily="18" charset="0"/>
                <a:cs typeface="Arial"/>
              </a:rPr>
              <a:t> </a:t>
            </a:r>
            <a:r>
              <a:rPr sz="1600" spc="-5" dirty="0">
                <a:latin typeface="Cambria" pitchFamily="18" charset="0"/>
                <a:ea typeface="Cambria" pitchFamily="18" charset="0"/>
                <a:cs typeface="Arial"/>
              </a:rPr>
              <a:t>content's country of origin, which </a:t>
            </a:r>
            <a:r>
              <a:rPr sz="1600" dirty="0">
                <a:latin typeface="Cambria" pitchFamily="18" charset="0"/>
                <a:ea typeface="Cambria" pitchFamily="18" charset="0"/>
                <a:cs typeface="Arial"/>
              </a:rPr>
              <a:t> </a:t>
            </a:r>
            <a:r>
              <a:rPr sz="1600" spc="-5" dirty="0">
                <a:latin typeface="Cambria" pitchFamily="18" charset="0"/>
                <a:ea typeface="Cambria" pitchFamily="18" charset="0"/>
                <a:cs typeface="Arial"/>
              </a:rPr>
              <a:t>include both </a:t>
            </a:r>
            <a:r>
              <a:rPr sz="1600" dirty="0">
                <a:latin typeface="Cambria" pitchFamily="18" charset="0"/>
                <a:ea typeface="Cambria" pitchFamily="18" charset="0"/>
                <a:cs typeface="Arial"/>
              </a:rPr>
              <a:t>Movies </a:t>
            </a:r>
            <a:r>
              <a:rPr sz="1600" spc="-5" dirty="0">
                <a:latin typeface="Cambria" pitchFamily="18" charset="0"/>
                <a:ea typeface="Cambria" pitchFamily="18" charset="0"/>
                <a:cs typeface="Arial"/>
              </a:rPr>
              <a:t>and TVs shows. </a:t>
            </a:r>
            <a:r>
              <a:rPr sz="1600" spc="-490" dirty="0">
                <a:latin typeface="Cambria" pitchFamily="18" charset="0"/>
                <a:ea typeface="Cambria" pitchFamily="18" charset="0"/>
                <a:cs typeface="Arial"/>
              </a:rPr>
              <a:t> </a:t>
            </a:r>
            <a:r>
              <a:rPr sz="1600" spc="-50" dirty="0">
                <a:latin typeface="Cambria" pitchFamily="18" charset="0"/>
                <a:ea typeface="Cambria" pitchFamily="18" charset="0"/>
                <a:cs typeface="Arial"/>
              </a:rPr>
              <a:t>Top </a:t>
            </a:r>
            <a:r>
              <a:rPr sz="1600" spc="-5" dirty="0">
                <a:latin typeface="Cambria" pitchFamily="18" charset="0"/>
                <a:ea typeface="Cambria" pitchFamily="18" charset="0"/>
                <a:cs typeface="Arial"/>
              </a:rPr>
              <a:t>of </a:t>
            </a:r>
            <a:r>
              <a:rPr sz="1600" dirty="0">
                <a:latin typeface="Cambria" pitchFamily="18" charset="0"/>
                <a:ea typeface="Cambria" pitchFamily="18" charset="0"/>
                <a:cs typeface="Arial"/>
              </a:rPr>
              <a:t>the </a:t>
            </a:r>
            <a:r>
              <a:rPr sz="1600" spc="-5" dirty="0">
                <a:latin typeface="Cambria" pitchFamily="18" charset="0"/>
                <a:ea typeface="Cambria" pitchFamily="18" charset="0"/>
                <a:cs typeface="Arial"/>
              </a:rPr>
              <a:t>list of nations were </a:t>
            </a:r>
            <a:r>
              <a:rPr sz="1600" dirty="0">
                <a:latin typeface="Cambria" pitchFamily="18" charset="0"/>
                <a:ea typeface="Cambria" pitchFamily="18" charset="0"/>
                <a:cs typeface="Arial"/>
              </a:rPr>
              <a:t>the </a:t>
            </a:r>
            <a:r>
              <a:rPr sz="1600" spc="-5" dirty="0">
                <a:latin typeface="Cambria" pitchFamily="18" charset="0"/>
                <a:ea typeface="Cambria" pitchFamily="18" charset="0"/>
                <a:cs typeface="Arial"/>
              </a:rPr>
              <a:t>US </a:t>
            </a:r>
            <a:r>
              <a:rPr sz="1600" spc="-490" dirty="0">
                <a:latin typeface="Cambria" pitchFamily="18" charset="0"/>
                <a:ea typeface="Cambria" pitchFamily="18" charset="0"/>
                <a:cs typeface="Arial"/>
              </a:rPr>
              <a:t> </a:t>
            </a:r>
            <a:r>
              <a:rPr sz="1600" spc="-5" dirty="0">
                <a:latin typeface="Cambria" pitchFamily="18" charset="0"/>
                <a:ea typeface="Cambria" pitchFamily="18" charset="0"/>
                <a:cs typeface="Arial"/>
              </a:rPr>
              <a:t>and India. </a:t>
            </a:r>
            <a:r>
              <a:rPr sz="1600" dirty="0">
                <a:latin typeface="Cambria" pitchFamily="18" charset="0"/>
                <a:ea typeface="Cambria" pitchFamily="18" charset="0"/>
                <a:cs typeface="Arial"/>
              </a:rPr>
              <a:t>A few </a:t>
            </a:r>
            <a:r>
              <a:rPr sz="1600" spc="-5" dirty="0">
                <a:latin typeface="Cambria" pitchFamily="18" charset="0"/>
                <a:ea typeface="Cambria" pitchFamily="18" charset="0"/>
                <a:cs typeface="Arial"/>
              </a:rPr>
              <a:t>countries, including </a:t>
            </a:r>
            <a:r>
              <a:rPr sz="1600" spc="-490" dirty="0">
                <a:latin typeface="Cambria" pitchFamily="18" charset="0"/>
                <a:ea typeface="Cambria" pitchFamily="18" charset="0"/>
                <a:cs typeface="Arial"/>
              </a:rPr>
              <a:t> </a:t>
            </a:r>
            <a:r>
              <a:rPr sz="1600" spc="-5" dirty="0">
                <a:latin typeface="Cambria" pitchFamily="18" charset="0"/>
                <a:ea typeface="Cambria" pitchFamily="18" charset="0"/>
                <a:cs typeface="Arial"/>
              </a:rPr>
              <a:t>Australia,</a:t>
            </a:r>
            <a:r>
              <a:rPr sz="1600" spc="-10" dirty="0">
                <a:latin typeface="Cambria" pitchFamily="18" charset="0"/>
                <a:ea typeface="Cambria" pitchFamily="18" charset="0"/>
                <a:cs typeface="Arial"/>
              </a:rPr>
              <a:t> </a:t>
            </a:r>
            <a:r>
              <a:rPr sz="1600" spc="-25" dirty="0">
                <a:latin typeface="Cambria" pitchFamily="18" charset="0"/>
                <a:ea typeface="Cambria" pitchFamily="18" charset="0"/>
                <a:cs typeface="Arial"/>
              </a:rPr>
              <a:t>Taiwan,</a:t>
            </a:r>
            <a:r>
              <a:rPr sz="1600" spc="-10" dirty="0">
                <a:latin typeface="Cambria" pitchFamily="18" charset="0"/>
                <a:ea typeface="Cambria" pitchFamily="18" charset="0"/>
                <a:cs typeface="Arial"/>
              </a:rPr>
              <a:t> </a:t>
            </a:r>
            <a:r>
              <a:rPr sz="1600" spc="-5" dirty="0">
                <a:latin typeface="Cambria" pitchFamily="18" charset="0"/>
                <a:ea typeface="Cambria" pitchFamily="18" charset="0"/>
                <a:cs typeface="Arial"/>
              </a:rPr>
              <a:t>and</a:t>
            </a:r>
            <a:r>
              <a:rPr sz="1600" spc="-10" dirty="0">
                <a:latin typeface="Cambria" pitchFamily="18" charset="0"/>
                <a:ea typeface="Cambria" pitchFamily="18" charset="0"/>
                <a:cs typeface="Arial"/>
              </a:rPr>
              <a:t> </a:t>
            </a:r>
            <a:r>
              <a:rPr sz="1600" spc="-5" dirty="0">
                <a:latin typeface="Cambria" pitchFamily="18" charset="0"/>
                <a:ea typeface="Cambria" pitchFamily="18" charset="0"/>
                <a:cs typeface="Arial"/>
              </a:rPr>
              <a:t>Brazil, </a:t>
            </a:r>
            <a:r>
              <a:rPr sz="1600" dirty="0">
                <a:latin typeface="Cambria" pitchFamily="18" charset="0"/>
                <a:ea typeface="Cambria" pitchFamily="18" charset="0"/>
                <a:cs typeface="Arial"/>
              </a:rPr>
              <a:t> </a:t>
            </a:r>
            <a:r>
              <a:rPr sz="1600" spc="-5" dirty="0">
                <a:latin typeface="Cambria" pitchFamily="18" charset="0"/>
                <a:ea typeface="Cambria" pitchFamily="18" charset="0"/>
                <a:cs typeface="Arial"/>
              </a:rPr>
              <a:t>produce</a:t>
            </a:r>
            <a:r>
              <a:rPr sz="1600" spc="-15" dirty="0">
                <a:latin typeface="Cambria" pitchFamily="18" charset="0"/>
                <a:ea typeface="Cambria" pitchFamily="18" charset="0"/>
                <a:cs typeface="Arial"/>
              </a:rPr>
              <a:t> </a:t>
            </a:r>
            <a:r>
              <a:rPr sz="1600" spc="-5" dirty="0">
                <a:latin typeface="Cambria" pitchFamily="18" charset="0"/>
                <a:ea typeface="Cambria" pitchFamily="18" charset="0"/>
                <a:cs typeface="Arial"/>
              </a:rPr>
              <a:t>little</a:t>
            </a:r>
            <a:r>
              <a:rPr sz="1600" spc="-10" dirty="0">
                <a:latin typeface="Cambria" pitchFamily="18" charset="0"/>
                <a:ea typeface="Cambria" pitchFamily="18" charset="0"/>
                <a:cs typeface="Arial"/>
              </a:rPr>
              <a:t> </a:t>
            </a:r>
            <a:r>
              <a:rPr sz="1600" spc="-5" dirty="0">
                <a:latin typeface="Cambria" pitchFamily="18" charset="0"/>
                <a:ea typeface="Cambria" pitchFamily="18" charset="0"/>
                <a:cs typeface="Arial"/>
              </a:rPr>
              <a:t>Netflix</a:t>
            </a:r>
            <a:r>
              <a:rPr sz="1600" spc="-10" dirty="0">
                <a:latin typeface="Cambria" pitchFamily="18" charset="0"/>
                <a:ea typeface="Cambria" pitchFamily="18" charset="0"/>
                <a:cs typeface="Arial"/>
              </a:rPr>
              <a:t> </a:t>
            </a:r>
            <a:r>
              <a:rPr sz="1600" spc="-5" dirty="0">
                <a:latin typeface="Cambria" pitchFamily="18" charset="0"/>
                <a:ea typeface="Cambria" pitchFamily="18" charset="0"/>
                <a:cs typeface="Arial"/>
              </a:rPr>
              <a:t>content.</a:t>
            </a:r>
            <a:endParaRPr sz="1600" dirty="0">
              <a:latin typeface="Cambria" pitchFamily="18" charset="0"/>
              <a:ea typeface="Cambria" pitchFamily="18" charset="0"/>
              <a:cs typeface="Arial"/>
            </a:endParaRPr>
          </a:p>
          <a:p>
            <a:pPr marL="379095" marR="5080" indent="-367030">
              <a:lnSpc>
                <a:spcPct val="114999"/>
              </a:lnSpc>
              <a:buFont typeface="Microsoft Sans Serif"/>
              <a:buChar char="●"/>
              <a:tabLst>
                <a:tab pos="379095" algn="l"/>
                <a:tab pos="379730" algn="l"/>
              </a:tabLst>
            </a:pPr>
            <a:r>
              <a:rPr sz="1600" spc="-5" dirty="0">
                <a:latin typeface="Cambria" pitchFamily="18" charset="0"/>
                <a:ea typeface="Cambria" pitchFamily="18" charset="0"/>
                <a:cs typeface="Arial"/>
              </a:rPr>
              <a:t>From</a:t>
            </a:r>
            <a:r>
              <a:rPr sz="1600" spc="-20" dirty="0">
                <a:latin typeface="Cambria" pitchFamily="18" charset="0"/>
                <a:ea typeface="Cambria" pitchFamily="18" charset="0"/>
                <a:cs typeface="Arial"/>
              </a:rPr>
              <a:t> </a:t>
            </a:r>
            <a:r>
              <a:rPr sz="1600" dirty="0">
                <a:latin typeface="Cambria" pitchFamily="18" charset="0"/>
                <a:ea typeface="Cambria" pitchFamily="18" charset="0"/>
                <a:cs typeface="Arial"/>
              </a:rPr>
              <a:t>the</a:t>
            </a:r>
            <a:r>
              <a:rPr sz="1600" spc="-15" dirty="0">
                <a:latin typeface="Cambria" pitchFamily="18" charset="0"/>
                <a:ea typeface="Cambria" pitchFamily="18" charset="0"/>
                <a:cs typeface="Arial"/>
              </a:rPr>
              <a:t> </a:t>
            </a:r>
            <a:r>
              <a:rPr sz="1600" spc="-5" dirty="0">
                <a:latin typeface="Cambria" pitchFamily="18" charset="0"/>
                <a:ea typeface="Cambria" pitchFamily="18" charset="0"/>
                <a:cs typeface="Arial"/>
              </a:rPr>
              <a:t>heatmap,the</a:t>
            </a:r>
            <a:r>
              <a:rPr sz="1600" spc="-20" dirty="0">
                <a:latin typeface="Cambria" pitchFamily="18" charset="0"/>
                <a:ea typeface="Cambria" pitchFamily="18" charset="0"/>
                <a:cs typeface="Arial"/>
              </a:rPr>
              <a:t> </a:t>
            </a:r>
            <a:r>
              <a:rPr sz="1600" spc="-5" dirty="0">
                <a:latin typeface="Cambria" pitchFamily="18" charset="0"/>
                <a:ea typeface="Cambria" pitchFamily="18" charset="0"/>
                <a:cs typeface="Arial"/>
              </a:rPr>
              <a:t>US</a:t>
            </a:r>
            <a:r>
              <a:rPr sz="1600" spc="-15" dirty="0">
                <a:latin typeface="Cambria" pitchFamily="18" charset="0"/>
                <a:ea typeface="Cambria" pitchFamily="18" charset="0"/>
                <a:cs typeface="Arial"/>
              </a:rPr>
              <a:t> </a:t>
            </a:r>
            <a:r>
              <a:rPr sz="1600" spc="-5" dirty="0">
                <a:latin typeface="Cambria" pitchFamily="18" charset="0"/>
                <a:ea typeface="Cambria" pitchFamily="18" charset="0"/>
                <a:cs typeface="Arial"/>
              </a:rPr>
              <a:t>and</a:t>
            </a:r>
            <a:r>
              <a:rPr sz="1600" spc="-20" dirty="0">
                <a:latin typeface="Cambria" pitchFamily="18" charset="0"/>
                <a:ea typeface="Cambria" pitchFamily="18" charset="0"/>
                <a:cs typeface="Arial"/>
              </a:rPr>
              <a:t> </a:t>
            </a:r>
            <a:r>
              <a:rPr sz="1600" spc="-5" dirty="0">
                <a:latin typeface="Cambria" pitchFamily="18" charset="0"/>
                <a:ea typeface="Cambria" pitchFamily="18" charset="0"/>
                <a:cs typeface="Arial"/>
              </a:rPr>
              <a:t>UK</a:t>
            </a:r>
            <a:r>
              <a:rPr sz="1600" spc="-15" dirty="0">
                <a:latin typeface="Cambria" pitchFamily="18" charset="0"/>
                <a:ea typeface="Cambria" pitchFamily="18" charset="0"/>
                <a:cs typeface="Arial"/>
              </a:rPr>
              <a:t> </a:t>
            </a:r>
            <a:r>
              <a:rPr sz="1600" spc="-5" dirty="0">
                <a:latin typeface="Cambria" pitchFamily="18" charset="0"/>
                <a:ea typeface="Cambria" pitchFamily="18" charset="0"/>
                <a:cs typeface="Arial"/>
              </a:rPr>
              <a:t>are </a:t>
            </a:r>
            <a:r>
              <a:rPr sz="1600" spc="-484" dirty="0">
                <a:latin typeface="Cambria" pitchFamily="18" charset="0"/>
                <a:ea typeface="Cambria" pitchFamily="18" charset="0"/>
                <a:cs typeface="Arial"/>
              </a:rPr>
              <a:t> </a:t>
            </a:r>
            <a:r>
              <a:rPr sz="1600" spc="-5" dirty="0">
                <a:latin typeface="Cambria" pitchFamily="18" charset="0"/>
                <a:ea typeface="Cambria" pitchFamily="18" charset="0"/>
                <a:cs typeface="Arial"/>
              </a:rPr>
              <a:t>very similar </a:t>
            </a:r>
            <a:r>
              <a:rPr sz="1600" dirty="0">
                <a:latin typeface="Cambria" pitchFamily="18" charset="0"/>
                <a:ea typeface="Cambria" pitchFamily="18" charset="0"/>
                <a:cs typeface="Arial"/>
              </a:rPr>
              <a:t>to the </a:t>
            </a:r>
            <a:r>
              <a:rPr sz="1600" spc="-5" dirty="0">
                <a:latin typeface="Cambria" pitchFamily="18" charset="0"/>
                <a:ea typeface="Cambria" pitchFamily="18" charset="0"/>
                <a:cs typeface="Arial"/>
              </a:rPr>
              <a:t>Netflix </a:t>
            </a:r>
            <a:r>
              <a:rPr sz="1600" dirty="0">
                <a:latin typeface="Cambria" pitchFamily="18" charset="0"/>
                <a:ea typeface="Cambria" pitchFamily="18" charset="0"/>
                <a:cs typeface="Arial"/>
              </a:rPr>
              <a:t>target </a:t>
            </a:r>
            <a:r>
              <a:rPr sz="1600" spc="-5" dirty="0">
                <a:latin typeface="Cambria" pitchFamily="18" charset="0"/>
                <a:ea typeface="Cambria" pitchFamily="18" charset="0"/>
                <a:cs typeface="Arial"/>
              </a:rPr>
              <a:t>age </a:t>
            </a:r>
            <a:r>
              <a:rPr sz="1600" dirty="0">
                <a:latin typeface="Cambria" pitchFamily="18" charset="0"/>
                <a:ea typeface="Cambria" pitchFamily="18" charset="0"/>
                <a:cs typeface="Arial"/>
              </a:rPr>
              <a:t> </a:t>
            </a:r>
            <a:r>
              <a:rPr sz="1600" spc="-5" dirty="0">
                <a:latin typeface="Cambria" pitchFamily="18" charset="0"/>
                <a:ea typeface="Cambria" pitchFamily="18" charset="0"/>
                <a:cs typeface="Arial"/>
              </a:rPr>
              <a:t>group, although </a:t>
            </a:r>
            <a:r>
              <a:rPr sz="1600" dirty="0">
                <a:latin typeface="Cambria" pitchFamily="18" charset="0"/>
                <a:ea typeface="Cambria" pitchFamily="18" charset="0"/>
                <a:cs typeface="Arial"/>
              </a:rPr>
              <a:t>they </a:t>
            </a:r>
            <a:r>
              <a:rPr sz="1600" spc="-5" dirty="0">
                <a:latin typeface="Cambria" pitchFamily="18" charset="0"/>
                <a:ea typeface="Cambria" pitchFamily="18" charset="0"/>
                <a:cs typeface="Arial"/>
              </a:rPr>
              <a:t>differ greatly </a:t>
            </a:r>
            <a:r>
              <a:rPr sz="1600" dirty="0">
                <a:latin typeface="Cambria" pitchFamily="18" charset="0"/>
                <a:ea typeface="Cambria" pitchFamily="18" charset="0"/>
                <a:cs typeface="Arial"/>
              </a:rPr>
              <a:t> from</a:t>
            </a:r>
            <a:r>
              <a:rPr sz="1600" spc="-10" dirty="0">
                <a:latin typeface="Cambria" pitchFamily="18" charset="0"/>
                <a:ea typeface="Cambria" pitchFamily="18" charset="0"/>
                <a:cs typeface="Arial"/>
              </a:rPr>
              <a:t> </a:t>
            </a:r>
            <a:r>
              <a:rPr sz="1600" spc="-5" dirty="0">
                <a:latin typeface="Cambria" pitchFamily="18" charset="0"/>
                <a:ea typeface="Cambria" pitchFamily="18" charset="0"/>
                <a:cs typeface="Arial"/>
              </a:rPr>
              <a:t>such</a:t>
            </a:r>
            <a:r>
              <a:rPr sz="1600" spc="-10" dirty="0">
                <a:latin typeface="Cambria" pitchFamily="18" charset="0"/>
                <a:ea typeface="Cambria" pitchFamily="18" charset="0"/>
                <a:cs typeface="Arial"/>
              </a:rPr>
              <a:t> </a:t>
            </a:r>
            <a:r>
              <a:rPr sz="1600" spc="-5" dirty="0">
                <a:latin typeface="Cambria" pitchFamily="18" charset="0"/>
                <a:ea typeface="Cambria" pitchFamily="18" charset="0"/>
                <a:cs typeface="Arial"/>
              </a:rPr>
              <a:t>as</a:t>
            </a:r>
            <a:r>
              <a:rPr sz="1600" spc="-10" dirty="0">
                <a:latin typeface="Cambria" pitchFamily="18" charset="0"/>
                <a:ea typeface="Cambria" pitchFamily="18" charset="0"/>
                <a:cs typeface="Arial"/>
              </a:rPr>
              <a:t> </a:t>
            </a:r>
            <a:r>
              <a:rPr sz="1600" spc="-5" dirty="0">
                <a:latin typeface="Cambria" pitchFamily="18" charset="0"/>
                <a:ea typeface="Cambria" pitchFamily="18" charset="0"/>
                <a:cs typeface="Arial"/>
              </a:rPr>
              <a:t>India</a:t>
            </a:r>
            <a:r>
              <a:rPr sz="1600" spc="-10" dirty="0">
                <a:latin typeface="Cambria" pitchFamily="18" charset="0"/>
                <a:ea typeface="Cambria" pitchFamily="18" charset="0"/>
                <a:cs typeface="Arial"/>
              </a:rPr>
              <a:t> </a:t>
            </a:r>
            <a:r>
              <a:rPr sz="1600" spc="-5" dirty="0">
                <a:latin typeface="Cambria" pitchFamily="18" charset="0"/>
                <a:ea typeface="Cambria" pitchFamily="18" charset="0"/>
                <a:cs typeface="Arial"/>
              </a:rPr>
              <a:t>or Japan.</a:t>
            </a:r>
            <a:endParaRPr sz="1600" dirty="0">
              <a:latin typeface="Cambria" pitchFamily="18" charset="0"/>
              <a:ea typeface="Cambria" pitchFamily="18" charset="0"/>
              <a:cs typeface="Arial"/>
            </a:endParaRPr>
          </a:p>
        </p:txBody>
      </p:sp>
      <p:sp>
        <p:nvSpPr>
          <p:cNvPr id="8" name="object 8"/>
          <p:cNvSpPr txBox="1">
            <a:spLocks noGrp="1"/>
          </p:cNvSpPr>
          <p:nvPr>
            <p:ph type="title"/>
          </p:nvPr>
        </p:nvSpPr>
        <p:spPr>
          <a:xfrm>
            <a:off x="278224" y="212495"/>
            <a:ext cx="5589176" cy="551433"/>
          </a:xfrm>
          <a:prstGeom prst="rect">
            <a:avLst/>
          </a:prstGeom>
        </p:spPr>
        <p:txBody>
          <a:bodyPr vert="horz" wrap="square" lIns="0" tIns="12700" rIns="0" bIns="0" rtlCol="0">
            <a:spAutoFit/>
          </a:bodyPr>
          <a:lstStyle/>
          <a:p>
            <a:pPr marL="12700">
              <a:lnSpc>
                <a:spcPct val="100000"/>
              </a:lnSpc>
              <a:spcBef>
                <a:spcPts val="100"/>
              </a:spcBef>
            </a:pPr>
            <a:r>
              <a:rPr sz="3500" spc="-5" dirty="0">
                <a:latin typeface="Georgia" pitchFamily="18" charset="0"/>
              </a:rPr>
              <a:t>Netflix</a:t>
            </a:r>
            <a:r>
              <a:rPr sz="3500" spc="-50" dirty="0">
                <a:latin typeface="Georgia" pitchFamily="18" charset="0"/>
              </a:rPr>
              <a:t> </a:t>
            </a:r>
            <a:r>
              <a:rPr sz="3500" spc="-5" dirty="0">
                <a:latin typeface="Georgia" pitchFamily="18" charset="0"/>
              </a:rPr>
              <a:t>country</a:t>
            </a:r>
            <a:r>
              <a:rPr sz="3500" spc="-45" dirty="0">
                <a:latin typeface="Georgia" pitchFamily="18" charset="0"/>
              </a:rPr>
              <a:t> </a:t>
            </a:r>
            <a:r>
              <a:rPr sz="3500" spc="-5" dirty="0">
                <a:latin typeface="Georgia" pitchFamily="18" charset="0"/>
              </a:rPr>
              <a:t>wise</a:t>
            </a:r>
            <a:endParaRPr sz="3500" dirty="0">
              <a:latin typeface="Georgia" pitchFamily="18" charset="0"/>
            </a:endParaRPr>
          </a:p>
        </p:txBody>
      </p:sp>
      <p:pic>
        <p:nvPicPr>
          <p:cNvPr id="819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559" t="-2022" r="-2559" b="2022"/>
          <a:stretch/>
        </p:blipFill>
        <p:spPr bwMode="auto">
          <a:xfrm>
            <a:off x="27708" y="1049058"/>
            <a:ext cx="3031735" cy="24370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71800" y="1200150"/>
            <a:ext cx="3185138" cy="2057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56938" y="1166812"/>
            <a:ext cx="2878932" cy="2166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object 3"/>
          <p:cNvSpPr/>
          <p:nvPr/>
        </p:nvSpPr>
        <p:spPr>
          <a:xfrm>
            <a:off x="27709" y="895349"/>
            <a:ext cx="9144000" cy="55245"/>
          </a:xfrm>
          <a:custGeom>
            <a:avLst/>
            <a:gdLst/>
            <a:ahLst/>
            <a:cxnLst/>
            <a:rect l="l" t="t" r="r" b="b"/>
            <a:pathLst>
              <a:path w="9144000" h="643889">
                <a:moveTo>
                  <a:pt x="0" y="0"/>
                </a:moveTo>
                <a:lnTo>
                  <a:pt x="9143999" y="0"/>
                </a:lnTo>
                <a:lnTo>
                  <a:pt x="9143999" y="643699"/>
                </a:lnTo>
                <a:lnTo>
                  <a:pt x="0" y="643699"/>
                </a:lnTo>
                <a:lnTo>
                  <a:pt x="0" y="0"/>
                </a:lnTo>
                <a:close/>
              </a:path>
            </a:pathLst>
          </a:custGeom>
          <a:solidFill>
            <a:srgbClr val="C00000"/>
          </a:solidFill>
        </p:spPr>
        <p:txBody>
          <a:bodyPr wrap="square" lIns="0" tIns="0" rIns="0" bIns="0" rtlCol="0"/>
          <a:lstStyle/>
          <a:p>
            <a:endParaRPr dirty="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7709" y="4439506"/>
            <a:ext cx="9040091" cy="646844"/>
          </a:xfrm>
          <a:prstGeom prst="rect">
            <a:avLst/>
          </a:prstGeom>
        </p:spPr>
        <p:txBody>
          <a:bodyPr vert="horz" wrap="square" lIns="0" tIns="12700" rIns="0" bIns="0" rtlCol="0">
            <a:spAutoFit/>
          </a:bodyPr>
          <a:lstStyle/>
          <a:p>
            <a:pPr marL="297815" marR="5080" indent="-285750">
              <a:lnSpc>
                <a:spcPct val="114999"/>
              </a:lnSpc>
              <a:spcBef>
                <a:spcPts val="100"/>
              </a:spcBef>
              <a:buFont typeface="Arial" pitchFamily="34" charset="0"/>
              <a:buChar char="•"/>
              <a:tabLst>
                <a:tab pos="379095" algn="l"/>
                <a:tab pos="379730" algn="l"/>
              </a:tabLst>
            </a:pPr>
            <a:r>
              <a:rPr lang="en-GB" sz="1800" spc="-5" dirty="0" smtClean="0">
                <a:solidFill>
                  <a:srgbClr val="212121"/>
                </a:solidFill>
                <a:latin typeface="Cambria" pitchFamily="18" charset="0"/>
                <a:ea typeface="Cambria" pitchFamily="18" charset="0"/>
                <a:cs typeface="Arial"/>
              </a:rPr>
              <a:t>	</a:t>
            </a:r>
            <a:r>
              <a:rPr sz="1800" spc="-5" dirty="0" smtClean="0">
                <a:solidFill>
                  <a:srgbClr val="212121"/>
                </a:solidFill>
                <a:latin typeface="Cambria" pitchFamily="18" charset="0"/>
                <a:ea typeface="Cambria" pitchFamily="18" charset="0"/>
                <a:cs typeface="Arial"/>
              </a:rPr>
              <a:t>The</a:t>
            </a:r>
            <a:r>
              <a:rPr sz="1800" spc="-25" dirty="0" smtClean="0">
                <a:solidFill>
                  <a:srgbClr val="212121"/>
                </a:solidFill>
                <a:latin typeface="Cambria" pitchFamily="18" charset="0"/>
                <a:ea typeface="Cambria" pitchFamily="18" charset="0"/>
                <a:cs typeface="Arial"/>
              </a:rPr>
              <a:t> </a:t>
            </a:r>
            <a:r>
              <a:rPr sz="1800" dirty="0">
                <a:solidFill>
                  <a:srgbClr val="212121"/>
                </a:solidFill>
                <a:latin typeface="Cambria" pitchFamily="18" charset="0"/>
                <a:ea typeface="Cambria" pitchFamily="18" charset="0"/>
                <a:cs typeface="Arial"/>
              </a:rPr>
              <a:t>figures</a:t>
            </a:r>
            <a:r>
              <a:rPr sz="1800" spc="-25" dirty="0">
                <a:solidFill>
                  <a:srgbClr val="212121"/>
                </a:solidFill>
                <a:latin typeface="Cambria" pitchFamily="18" charset="0"/>
                <a:ea typeface="Cambria" pitchFamily="18" charset="0"/>
                <a:cs typeface="Arial"/>
              </a:rPr>
              <a:t> </a:t>
            </a:r>
            <a:r>
              <a:rPr sz="1800" dirty="0">
                <a:solidFill>
                  <a:srgbClr val="212121"/>
                </a:solidFill>
                <a:latin typeface="Cambria" pitchFamily="18" charset="0"/>
                <a:ea typeface="Cambria" pitchFamily="18" charset="0"/>
                <a:cs typeface="Arial"/>
              </a:rPr>
              <a:t>(release_year</a:t>
            </a:r>
            <a:r>
              <a:rPr sz="1800" spc="-20" dirty="0">
                <a:solidFill>
                  <a:srgbClr val="212121"/>
                </a:solidFill>
                <a:latin typeface="Cambria" pitchFamily="18" charset="0"/>
                <a:ea typeface="Cambria" pitchFamily="18" charset="0"/>
                <a:cs typeface="Arial"/>
              </a:rPr>
              <a:t> </a:t>
            </a:r>
            <a:r>
              <a:rPr sz="1800" spc="-5" dirty="0">
                <a:solidFill>
                  <a:srgbClr val="212121"/>
                </a:solidFill>
                <a:latin typeface="Cambria" pitchFamily="18" charset="0"/>
                <a:ea typeface="Cambria" pitchFamily="18" charset="0"/>
                <a:cs typeface="Arial"/>
              </a:rPr>
              <a:t>less</a:t>
            </a:r>
            <a:r>
              <a:rPr sz="1800" spc="-25" dirty="0">
                <a:solidFill>
                  <a:srgbClr val="212121"/>
                </a:solidFill>
                <a:latin typeface="Cambria" pitchFamily="18" charset="0"/>
                <a:ea typeface="Cambria" pitchFamily="18" charset="0"/>
                <a:cs typeface="Arial"/>
              </a:rPr>
              <a:t> </a:t>
            </a:r>
            <a:r>
              <a:rPr sz="1800" dirty="0">
                <a:solidFill>
                  <a:srgbClr val="212121"/>
                </a:solidFill>
                <a:latin typeface="Cambria" pitchFamily="18" charset="0"/>
                <a:ea typeface="Cambria" pitchFamily="18" charset="0"/>
                <a:cs typeface="Arial"/>
              </a:rPr>
              <a:t>than</a:t>
            </a:r>
            <a:r>
              <a:rPr sz="1800" spc="-20" dirty="0">
                <a:solidFill>
                  <a:srgbClr val="212121"/>
                </a:solidFill>
                <a:latin typeface="Cambria" pitchFamily="18" charset="0"/>
                <a:ea typeface="Cambria" pitchFamily="18" charset="0"/>
                <a:cs typeface="Arial"/>
              </a:rPr>
              <a:t> </a:t>
            </a:r>
            <a:r>
              <a:rPr sz="1800" spc="-5" dirty="0">
                <a:solidFill>
                  <a:srgbClr val="212121"/>
                </a:solidFill>
                <a:latin typeface="Cambria" pitchFamily="18" charset="0"/>
                <a:ea typeface="Cambria" pitchFamily="18" charset="0"/>
                <a:cs typeface="Arial"/>
              </a:rPr>
              <a:t>2009) </a:t>
            </a:r>
            <a:r>
              <a:rPr sz="1800" spc="-484" dirty="0">
                <a:solidFill>
                  <a:srgbClr val="212121"/>
                </a:solidFill>
                <a:latin typeface="Cambria" pitchFamily="18" charset="0"/>
                <a:ea typeface="Cambria" pitchFamily="18" charset="0"/>
                <a:cs typeface="Arial"/>
              </a:rPr>
              <a:t> </a:t>
            </a:r>
            <a:r>
              <a:rPr sz="1800" spc="-5" dirty="0">
                <a:solidFill>
                  <a:srgbClr val="212121"/>
                </a:solidFill>
                <a:latin typeface="Cambria" pitchFamily="18" charset="0"/>
                <a:ea typeface="Cambria" pitchFamily="18" charset="0"/>
                <a:cs typeface="Arial"/>
              </a:rPr>
              <a:t>are</a:t>
            </a:r>
            <a:r>
              <a:rPr sz="1800" spc="-10" dirty="0">
                <a:solidFill>
                  <a:srgbClr val="212121"/>
                </a:solidFill>
                <a:latin typeface="Cambria" pitchFamily="18" charset="0"/>
                <a:ea typeface="Cambria" pitchFamily="18" charset="0"/>
                <a:cs typeface="Arial"/>
              </a:rPr>
              <a:t> </a:t>
            </a:r>
            <a:r>
              <a:rPr sz="1800" spc="-5" dirty="0" smtClean="0">
                <a:solidFill>
                  <a:srgbClr val="212121"/>
                </a:solidFill>
                <a:latin typeface="Cambria" pitchFamily="18" charset="0"/>
                <a:ea typeface="Cambria" pitchFamily="18" charset="0"/>
                <a:cs typeface="Arial"/>
              </a:rPr>
              <a:t>being</a:t>
            </a:r>
            <a:r>
              <a:rPr sz="1800" spc="-10" dirty="0" smtClean="0">
                <a:solidFill>
                  <a:srgbClr val="212121"/>
                </a:solidFill>
                <a:latin typeface="Cambria" pitchFamily="18" charset="0"/>
                <a:ea typeface="Cambria" pitchFamily="18" charset="0"/>
                <a:cs typeface="Arial"/>
              </a:rPr>
              <a:t> </a:t>
            </a:r>
            <a:r>
              <a:rPr sz="1800" spc="-5" dirty="0">
                <a:solidFill>
                  <a:srgbClr val="212121"/>
                </a:solidFill>
                <a:latin typeface="Cambria" pitchFamily="18" charset="0"/>
                <a:ea typeface="Cambria" pitchFamily="18" charset="0"/>
                <a:cs typeface="Arial"/>
              </a:rPr>
              <a:t>displayed</a:t>
            </a:r>
            <a:r>
              <a:rPr sz="1800" spc="-10" dirty="0">
                <a:solidFill>
                  <a:srgbClr val="212121"/>
                </a:solidFill>
                <a:latin typeface="Cambria" pitchFamily="18" charset="0"/>
                <a:ea typeface="Cambria" pitchFamily="18" charset="0"/>
                <a:cs typeface="Arial"/>
              </a:rPr>
              <a:t> </a:t>
            </a:r>
            <a:r>
              <a:rPr sz="1800" spc="-5" dirty="0">
                <a:solidFill>
                  <a:srgbClr val="212121"/>
                </a:solidFill>
                <a:latin typeface="Cambria" pitchFamily="18" charset="0"/>
                <a:ea typeface="Cambria" pitchFamily="18" charset="0"/>
                <a:cs typeface="Arial"/>
              </a:rPr>
              <a:t>as outliers</a:t>
            </a:r>
            <a:endParaRPr sz="1800" dirty="0">
              <a:latin typeface="Cambria" pitchFamily="18" charset="0"/>
              <a:ea typeface="Cambria" pitchFamily="18" charset="0"/>
              <a:cs typeface="Arial"/>
            </a:endParaRPr>
          </a:p>
          <a:p>
            <a:pPr marL="297815" indent="-285750">
              <a:lnSpc>
                <a:spcPct val="100000"/>
              </a:lnSpc>
              <a:spcBef>
                <a:spcPts val="320"/>
              </a:spcBef>
              <a:buFont typeface="Arial" pitchFamily="34" charset="0"/>
              <a:buChar char="•"/>
              <a:tabLst>
                <a:tab pos="442595" algn="l"/>
                <a:tab pos="443230" algn="l"/>
              </a:tabLst>
            </a:pPr>
            <a:r>
              <a:rPr lang="en-GB" sz="1800" spc="-5" dirty="0" smtClean="0">
                <a:solidFill>
                  <a:srgbClr val="212121"/>
                </a:solidFill>
                <a:latin typeface="Cambria" pitchFamily="18" charset="0"/>
                <a:ea typeface="Cambria" pitchFamily="18" charset="0"/>
                <a:cs typeface="Arial"/>
              </a:rPr>
              <a:t> 	</a:t>
            </a:r>
            <a:r>
              <a:rPr sz="1800" spc="-5" dirty="0" smtClean="0">
                <a:solidFill>
                  <a:srgbClr val="212121"/>
                </a:solidFill>
                <a:latin typeface="Cambria" pitchFamily="18" charset="0"/>
                <a:ea typeface="Cambria" pitchFamily="18" charset="0"/>
                <a:cs typeface="Arial"/>
              </a:rPr>
              <a:t>Replacing</a:t>
            </a:r>
            <a:r>
              <a:rPr sz="1800" spc="-25" dirty="0" smtClean="0">
                <a:solidFill>
                  <a:srgbClr val="212121"/>
                </a:solidFill>
                <a:latin typeface="Cambria" pitchFamily="18" charset="0"/>
                <a:ea typeface="Cambria" pitchFamily="18" charset="0"/>
                <a:cs typeface="Arial"/>
              </a:rPr>
              <a:t> </a:t>
            </a:r>
            <a:r>
              <a:rPr sz="1800" spc="-5" dirty="0">
                <a:solidFill>
                  <a:srgbClr val="212121"/>
                </a:solidFill>
                <a:latin typeface="Cambria" pitchFamily="18" charset="0"/>
                <a:ea typeface="Cambria" pitchFamily="18" charset="0"/>
                <a:cs typeface="Arial"/>
              </a:rPr>
              <a:t>outliers</a:t>
            </a:r>
            <a:r>
              <a:rPr sz="1800" spc="-20" dirty="0">
                <a:solidFill>
                  <a:srgbClr val="212121"/>
                </a:solidFill>
                <a:latin typeface="Cambria" pitchFamily="18" charset="0"/>
                <a:ea typeface="Cambria" pitchFamily="18" charset="0"/>
                <a:cs typeface="Arial"/>
              </a:rPr>
              <a:t> </a:t>
            </a:r>
            <a:r>
              <a:rPr sz="1800" spc="-5" dirty="0">
                <a:solidFill>
                  <a:srgbClr val="212121"/>
                </a:solidFill>
                <a:latin typeface="Cambria" pitchFamily="18" charset="0"/>
                <a:ea typeface="Cambria" pitchFamily="18" charset="0"/>
                <a:cs typeface="Arial"/>
              </a:rPr>
              <a:t>with</a:t>
            </a:r>
            <a:r>
              <a:rPr sz="1800" spc="-20" dirty="0">
                <a:solidFill>
                  <a:srgbClr val="212121"/>
                </a:solidFill>
                <a:latin typeface="Cambria" pitchFamily="18" charset="0"/>
                <a:ea typeface="Cambria" pitchFamily="18" charset="0"/>
                <a:cs typeface="Arial"/>
              </a:rPr>
              <a:t> </a:t>
            </a:r>
            <a:r>
              <a:rPr sz="1800" spc="-5" dirty="0">
                <a:solidFill>
                  <a:srgbClr val="212121"/>
                </a:solidFill>
                <a:latin typeface="Cambria" pitchFamily="18" charset="0"/>
                <a:ea typeface="Cambria" pitchFamily="18" charset="0"/>
                <a:cs typeface="Arial"/>
              </a:rPr>
              <a:t>mean</a:t>
            </a:r>
            <a:r>
              <a:rPr sz="1800" spc="-20" dirty="0">
                <a:solidFill>
                  <a:srgbClr val="212121"/>
                </a:solidFill>
                <a:latin typeface="Cambria" pitchFamily="18" charset="0"/>
                <a:ea typeface="Cambria" pitchFamily="18" charset="0"/>
                <a:cs typeface="Arial"/>
              </a:rPr>
              <a:t> </a:t>
            </a:r>
            <a:r>
              <a:rPr sz="1800" spc="-5" dirty="0">
                <a:solidFill>
                  <a:srgbClr val="212121"/>
                </a:solidFill>
                <a:latin typeface="Cambria" pitchFamily="18" charset="0"/>
                <a:ea typeface="Cambria" pitchFamily="18" charset="0"/>
                <a:cs typeface="Arial"/>
              </a:rPr>
              <a:t>value</a:t>
            </a:r>
            <a:endParaRPr sz="1800" dirty="0">
              <a:latin typeface="Cambria" pitchFamily="18" charset="0"/>
              <a:ea typeface="Cambria" pitchFamily="18" charset="0"/>
              <a:cs typeface="Arial"/>
            </a:endParaRPr>
          </a:p>
        </p:txBody>
      </p:sp>
      <p:sp>
        <p:nvSpPr>
          <p:cNvPr id="4" name="object 4"/>
          <p:cNvSpPr txBox="1">
            <a:spLocks noGrp="1"/>
          </p:cNvSpPr>
          <p:nvPr>
            <p:ph type="title"/>
          </p:nvPr>
        </p:nvSpPr>
        <p:spPr>
          <a:xfrm>
            <a:off x="152400" y="267717"/>
            <a:ext cx="5001050" cy="551433"/>
          </a:xfrm>
          <a:prstGeom prst="rect">
            <a:avLst/>
          </a:prstGeom>
        </p:spPr>
        <p:txBody>
          <a:bodyPr vert="horz" wrap="square" lIns="0" tIns="12700" rIns="0" bIns="0" rtlCol="0">
            <a:spAutoFit/>
          </a:bodyPr>
          <a:lstStyle/>
          <a:p>
            <a:pPr marL="12700">
              <a:lnSpc>
                <a:spcPct val="100000"/>
              </a:lnSpc>
              <a:spcBef>
                <a:spcPts val="100"/>
              </a:spcBef>
            </a:pPr>
            <a:r>
              <a:rPr sz="3500" spc="-5" dirty="0">
                <a:latin typeface="Georgia" pitchFamily="18" charset="0"/>
              </a:rPr>
              <a:t>Handling</a:t>
            </a:r>
            <a:r>
              <a:rPr sz="3500" spc="-90" dirty="0">
                <a:latin typeface="Georgia" pitchFamily="18" charset="0"/>
              </a:rPr>
              <a:t> </a:t>
            </a:r>
            <a:r>
              <a:rPr sz="3500" spc="-5" dirty="0">
                <a:latin typeface="Georgia" pitchFamily="18" charset="0"/>
              </a:rPr>
              <a:t>Outliers</a:t>
            </a:r>
            <a:endParaRPr sz="3500" dirty="0">
              <a:latin typeface="Georgia" pitchFamily="18" charset="0"/>
            </a:endParaRPr>
          </a:p>
        </p:txBody>
      </p:sp>
      <p:pic>
        <p:nvPicPr>
          <p:cNvPr id="921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897" r="897"/>
          <a:stretch/>
        </p:blipFill>
        <p:spPr bwMode="auto">
          <a:xfrm>
            <a:off x="31173" y="1123950"/>
            <a:ext cx="4542503" cy="304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1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0600" y="1200150"/>
            <a:ext cx="4155869" cy="281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object 3"/>
          <p:cNvSpPr/>
          <p:nvPr/>
        </p:nvSpPr>
        <p:spPr>
          <a:xfrm>
            <a:off x="27709" y="895349"/>
            <a:ext cx="9144000" cy="55245"/>
          </a:xfrm>
          <a:custGeom>
            <a:avLst/>
            <a:gdLst/>
            <a:ahLst/>
            <a:cxnLst/>
            <a:rect l="l" t="t" r="r" b="b"/>
            <a:pathLst>
              <a:path w="9144000" h="643889">
                <a:moveTo>
                  <a:pt x="0" y="0"/>
                </a:moveTo>
                <a:lnTo>
                  <a:pt x="9143999" y="0"/>
                </a:lnTo>
                <a:lnTo>
                  <a:pt x="9143999" y="643699"/>
                </a:lnTo>
                <a:lnTo>
                  <a:pt x="0" y="643699"/>
                </a:lnTo>
                <a:lnTo>
                  <a:pt x="0" y="0"/>
                </a:lnTo>
                <a:close/>
              </a:path>
            </a:pathLst>
          </a:custGeom>
          <a:solidFill>
            <a:srgbClr val="C00000"/>
          </a:solidFill>
        </p:spPr>
        <p:txBody>
          <a:bodyPr wrap="square" lIns="0" tIns="0" rIns="0" bIns="0" rtlCol="0"/>
          <a:lstStyle/>
          <a:p>
            <a:endParaRPr dirty="0"/>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3025" y="1038229"/>
            <a:ext cx="8989695" cy="3971921"/>
          </a:xfrm>
          <a:prstGeom prst="rect">
            <a:avLst/>
          </a:prstGeom>
        </p:spPr>
        <p:txBody>
          <a:bodyPr vert="horz" wrap="square" lIns="0" tIns="142240" rIns="0" bIns="0" rtlCol="0">
            <a:spAutoFit/>
          </a:bodyPr>
          <a:lstStyle/>
          <a:p>
            <a:pPr marL="12700">
              <a:lnSpc>
                <a:spcPct val="100000"/>
              </a:lnSpc>
              <a:spcBef>
                <a:spcPts val="1120"/>
              </a:spcBef>
            </a:pPr>
            <a:r>
              <a:rPr dirty="0">
                <a:latin typeface="Cambria" pitchFamily="18" charset="0"/>
                <a:ea typeface="Cambria" pitchFamily="18" charset="0"/>
                <a:cs typeface="Arial"/>
              </a:rPr>
              <a:t>Modelling</a:t>
            </a:r>
            <a:r>
              <a:rPr spc="-114" dirty="0">
                <a:latin typeface="Cambria" pitchFamily="18" charset="0"/>
                <a:ea typeface="Cambria" pitchFamily="18" charset="0"/>
                <a:cs typeface="Arial"/>
              </a:rPr>
              <a:t> </a:t>
            </a:r>
            <a:r>
              <a:rPr spc="-5" dirty="0">
                <a:latin typeface="Cambria" pitchFamily="18" charset="0"/>
                <a:ea typeface="Cambria" pitchFamily="18" charset="0"/>
                <a:cs typeface="Arial"/>
              </a:rPr>
              <a:t>Approach:</a:t>
            </a:r>
            <a:endParaRPr dirty="0">
              <a:latin typeface="Cambria" pitchFamily="18" charset="0"/>
              <a:ea typeface="Cambria" pitchFamily="18" charset="0"/>
              <a:cs typeface="Arial"/>
            </a:endParaRPr>
          </a:p>
          <a:p>
            <a:pPr marL="469900" indent="-367030">
              <a:lnSpc>
                <a:spcPct val="100000"/>
              </a:lnSpc>
              <a:spcBef>
                <a:spcPts val="1025"/>
              </a:spcBef>
              <a:buFont typeface="Microsoft Sans Serif"/>
              <a:buChar char="●"/>
              <a:tabLst>
                <a:tab pos="469265" algn="l"/>
                <a:tab pos="469900" algn="l"/>
              </a:tabLst>
            </a:pPr>
            <a:r>
              <a:rPr spc="-5" dirty="0">
                <a:latin typeface="Cambria" pitchFamily="18" charset="0"/>
                <a:ea typeface="Cambria" pitchFamily="18" charset="0"/>
                <a:cs typeface="Arial"/>
              </a:rPr>
              <a:t>Select</a:t>
            </a:r>
            <a:r>
              <a:rPr spc="-15" dirty="0">
                <a:latin typeface="Cambria" pitchFamily="18" charset="0"/>
                <a:ea typeface="Cambria" pitchFamily="18" charset="0"/>
                <a:cs typeface="Arial"/>
              </a:rPr>
              <a:t> </a:t>
            </a:r>
            <a:r>
              <a:rPr dirty="0">
                <a:latin typeface="Cambria" pitchFamily="18" charset="0"/>
                <a:ea typeface="Cambria" pitchFamily="18" charset="0"/>
                <a:cs typeface="Arial"/>
              </a:rPr>
              <a:t>the</a:t>
            </a:r>
            <a:r>
              <a:rPr spc="-10" dirty="0">
                <a:latin typeface="Cambria" pitchFamily="18" charset="0"/>
                <a:ea typeface="Cambria" pitchFamily="18" charset="0"/>
                <a:cs typeface="Arial"/>
              </a:rPr>
              <a:t> </a:t>
            </a:r>
            <a:r>
              <a:rPr spc="-5" dirty="0">
                <a:latin typeface="Cambria" pitchFamily="18" charset="0"/>
                <a:ea typeface="Cambria" pitchFamily="18" charset="0"/>
                <a:cs typeface="Arial"/>
              </a:rPr>
              <a:t>attributes</a:t>
            </a:r>
            <a:r>
              <a:rPr spc="-10" dirty="0">
                <a:latin typeface="Cambria" pitchFamily="18" charset="0"/>
                <a:ea typeface="Cambria" pitchFamily="18" charset="0"/>
                <a:cs typeface="Arial"/>
              </a:rPr>
              <a:t> </a:t>
            </a:r>
            <a:r>
              <a:rPr spc="-5" dirty="0">
                <a:latin typeface="Cambria" pitchFamily="18" charset="0"/>
                <a:ea typeface="Cambria" pitchFamily="18" charset="0"/>
                <a:cs typeface="Arial"/>
              </a:rPr>
              <a:t>based</a:t>
            </a:r>
            <a:r>
              <a:rPr spc="-10" dirty="0">
                <a:latin typeface="Cambria" pitchFamily="18" charset="0"/>
                <a:ea typeface="Cambria" pitchFamily="18" charset="0"/>
                <a:cs typeface="Arial"/>
              </a:rPr>
              <a:t> </a:t>
            </a:r>
            <a:r>
              <a:rPr spc="-5" dirty="0">
                <a:latin typeface="Cambria" pitchFamily="18" charset="0"/>
                <a:ea typeface="Cambria" pitchFamily="18" charset="0"/>
                <a:cs typeface="Arial"/>
              </a:rPr>
              <a:t>on</a:t>
            </a:r>
            <a:r>
              <a:rPr spc="-10" dirty="0">
                <a:latin typeface="Cambria" pitchFamily="18" charset="0"/>
                <a:ea typeface="Cambria" pitchFamily="18" charset="0"/>
                <a:cs typeface="Arial"/>
              </a:rPr>
              <a:t> </a:t>
            </a:r>
            <a:r>
              <a:rPr spc="-5" dirty="0">
                <a:latin typeface="Cambria" pitchFamily="18" charset="0"/>
                <a:ea typeface="Cambria" pitchFamily="18" charset="0"/>
                <a:cs typeface="Arial"/>
              </a:rPr>
              <a:t>which</a:t>
            </a:r>
            <a:r>
              <a:rPr spc="-10" dirty="0">
                <a:latin typeface="Cambria" pitchFamily="18" charset="0"/>
                <a:ea typeface="Cambria" pitchFamily="18" charset="0"/>
                <a:cs typeface="Arial"/>
              </a:rPr>
              <a:t> </a:t>
            </a:r>
            <a:r>
              <a:rPr spc="-5" dirty="0">
                <a:latin typeface="Cambria" pitchFamily="18" charset="0"/>
                <a:ea typeface="Cambria" pitchFamily="18" charset="0"/>
                <a:cs typeface="Arial"/>
              </a:rPr>
              <a:t>you</a:t>
            </a:r>
            <a:r>
              <a:rPr spc="-10" dirty="0">
                <a:latin typeface="Cambria" pitchFamily="18" charset="0"/>
                <a:ea typeface="Cambria" pitchFamily="18" charset="0"/>
                <a:cs typeface="Arial"/>
              </a:rPr>
              <a:t> </a:t>
            </a:r>
            <a:r>
              <a:rPr spc="-5" dirty="0">
                <a:latin typeface="Cambria" pitchFamily="18" charset="0"/>
                <a:ea typeface="Cambria" pitchFamily="18" charset="0"/>
                <a:cs typeface="Arial"/>
              </a:rPr>
              <a:t>want</a:t>
            </a:r>
            <a:r>
              <a:rPr spc="-10" dirty="0">
                <a:latin typeface="Cambria" pitchFamily="18" charset="0"/>
                <a:ea typeface="Cambria" pitchFamily="18" charset="0"/>
                <a:cs typeface="Arial"/>
              </a:rPr>
              <a:t> </a:t>
            </a:r>
            <a:r>
              <a:rPr dirty="0">
                <a:latin typeface="Cambria" pitchFamily="18" charset="0"/>
                <a:ea typeface="Cambria" pitchFamily="18" charset="0"/>
                <a:cs typeface="Arial"/>
              </a:rPr>
              <a:t>to</a:t>
            </a:r>
            <a:r>
              <a:rPr spc="-10" dirty="0">
                <a:latin typeface="Cambria" pitchFamily="18" charset="0"/>
                <a:ea typeface="Cambria" pitchFamily="18" charset="0"/>
                <a:cs typeface="Arial"/>
              </a:rPr>
              <a:t> </a:t>
            </a:r>
            <a:r>
              <a:rPr spc="-5" dirty="0">
                <a:latin typeface="Cambria" pitchFamily="18" charset="0"/>
                <a:ea typeface="Cambria" pitchFamily="18" charset="0"/>
                <a:cs typeface="Arial"/>
              </a:rPr>
              <a:t>cluster</a:t>
            </a:r>
            <a:r>
              <a:rPr spc="-10" dirty="0">
                <a:latin typeface="Cambria" pitchFamily="18" charset="0"/>
                <a:ea typeface="Cambria" pitchFamily="18" charset="0"/>
                <a:cs typeface="Arial"/>
              </a:rPr>
              <a:t> </a:t>
            </a:r>
            <a:r>
              <a:rPr dirty="0">
                <a:latin typeface="Cambria" pitchFamily="18" charset="0"/>
                <a:ea typeface="Cambria" pitchFamily="18" charset="0"/>
                <a:cs typeface="Arial"/>
              </a:rPr>
              <a:t>the</a:t>
            </a:r>
            <a:r>
              <a:rPr spc="-10" dirty="0">
                <a:latin typeface="Cambria" pitchFamily="18" charset="0"/>
                <a:ea typeface="Cambria" pitchFamily="18" charset="0"/>
                <a:cs typeface="Arial"/>
              </a:rPr>
              <a:t> </a:t>
            </a:r>
            <a:r>
              <a:rPr spc="-5" dirty="0">
                <a:latin typeface="Cambria" pitchFamily="18" charset="0"/>
                <a:ea typeface="Cambria" pitchFamily="18" charset="0"/>
                <a:cs typeface="Arial"/>
              </a:rPr>
              <a:t>shows</a:t>
            </a:r>
            <a:endParaRPr dirty="0">
              <a:latin typeface="Cambria" pitchFamily="18" charset="0"/>
              <a:ea typeface="Cambria" pitchFamily="18" charset="0"/>
              <a:cs typeface="Arial"/>
            </a:endParaRPr>
          </a:p>
          <a:p>
            <a:pPr marL="469900" marR="5080" indent="-367030">
              <a:lnSpc>
                <a:spcPct val="114999"/>
              </a:lnSpc>
              <a:buFont typeface="Microsoft Sans Serif"/>
              <a:buChar char="●"/>
              <a:tabLst>
                <a:tab pos="469265" algn="l"/>
                <a:tab pos="469900" algn="l"/>
              </a:tabLst>
            </a:pPr>
            <a:r>
              <a:rPr spc="-40" dirty="0">
                <a:latin typeface="Cambria" pitchFamily="18" charset="0"/>
                <a:ea typeface="Cambria" pitchFamily="18" charset="0"/>
                <a:cs typeface="Arial"/>
              </a:rPr>
              <a:t>Text</a:t>
            </a:r>
            <a:r>
              <a:rPr spc="-10" dirty="0">
                <a:latin typeface="Cambria" pitchFamily="18" charset="0"/>
                <a:ea typeface="Cambria" pitchFamily="18" charset="0"/>
                <a:cs typeface="Arial"/>
              </a:rPr>
              <a:t> </a:t>
            </a:r>
            <a:r>
              <a:rPr spc="-5" dirty="0">
                <a:latin typeface="Cambria" pitchFamily="18" charset="0"/>
                <a:ea typeface="Cambria" pitchFamily="18" charset="0"/>
                <a:cs typeface="Arial"/>
              </a:rPr>
              <a:t>preprocessing:</a:t>
            </a:r>
            <a:r>
              <a:rPr spc="-10" dirty="0">
                <a:latin typeface="Cambria" pitchFamily="18" charset="0"/>
                <a:ea typeface="Cambria" pitchFamily="18" charset="0"/>
                <a:cs typeface="Arial"/>
              </a:rPr>
              <a:t> </a:t>
            </a:r>
            <a:r>
              <a:rPr spc="-5" dirty="0">
                <a:latin typeface="Cambria" pitchFamily="18" charset="0"/>
                <a:ea typeface="Cambria" pitchFamily="18" charset="0"/>
                <a:cs typeface="Arial"/>
              </a:rPr>
              <a:t>Remove</a:t>
            </a:r>
            <a:r>
              <a:rPr spc="-10" dirty="0">
                <a:latin typeface="Cambria" pitchFamily="18" charset="0"/>
                <a:ea typeface="Cambria" pitchFamily="18" charset="0"/>
                <a:cs typeface="Arial"/>
              </a:rPr>
              <a:t> </a:t>
            </a:r>
            <a:r>
              <a:rPr spc="-5" dirty="0">
                <a:latin typeface="Cambria" pitchFamily="18" charset="0"/>
                <a:ea typeface="Cambria" pitchFamily="18" charset="0"/>
                <a:cs typeface="Arial"/>
              </a:rPr>
              <a:t>all</a:t>
            </a:r>
            <a:r>
              <a:rPr spc="-10" dirty="0">
                <a:latin typeface="Cambria" pitchFamily="18" charset="0"/>
                <a:ea typeface="Cambria" pitchFamily="18" charset="0"/>
                <a:cs typeface="Arial"/>
              </a:rPr>
              <a:t> </a:t>
            </a:r>
            <a:r>
              <a:rPr spc="-5" dirty="0">
                <a:latin typeface="Cambria" pitchFamily="18" charset="0"/>
                <a:ea typeface="Cambria" pitchFamily="18" charset="0"/>
                <a:cs typeface="Arial"/>
              </a:rPr>
              <a:t>stopwords</a:t>
            </a:r>
            <a:r>
              <a:rPr spc="-10" dirty="0">
                <a:latin typeface="Cambria" pitchFamily="18" charset="0"/>
                <a:ea typeface="Cambria" pitchFamily="18" charset="0"/>
                <a:cs typeface="Arial"/>
              </a:rPr>
              <a:t> </a:t>
            </a:r>
            <a:r>
              <a:rPr spc="-5" dirty="0">
                <a:latin typeface="Cambria" pitchFamily="18" charset="0"/>
                <a:ea typeface="Cambria" pitchFamily="18" charset="0"/>
                <a:cs typeface="Arial"/>
              </a:rPr>
              <a:t>and</a:t>
            </a:r>
            <a:r>
              <a:rPr spc="-10" dirty="0">
                <a:latin typeface="Cambria" pitchFamily="18" charset="0"/>
                <a:ea typeface="Cambria" pitchFamily="18" charset="0"/>
                <a:cs typeface="Arial"/>
              </a:rPr>
              <a:t> </a:t>
            </a:r>
            <a:r>
              <a:rPr spc="-5" dirty="0">
                <a:latin typeface="Cambria" pitchFamily="18" charset="0"/>
                <a:ea typeface="Cambria" pitchFamily="18" charset="0"/>
                <a:cs typeface="Arial"/>
              </a:rPr>
              <a:t>punctuation</a:t>
            </a:r>
            <a:r>
              <a:rPr spc="-10" dirty="0">
                <a:latin typeface="Cambria" pitchFamily="18" charset="0"/>
                <a:ea typeface="Cambria" pitchFamily="18" charset="0"/>
                <a:cs typeface="Arial"/>
              </a:rPr>
              <a:t> </a:t>
            </a:r>
            <a:r>
              <a:rPr spc="-5" dirty="0">
                <a:latin typeface="Cambria" pitchFamily="18" charset="0"/>
                <a:ea typeface="Cambria" pitchFamily="18" charset="0"/>
                <a:cs typeface="Arial"/>
              </a:rPr>
              <a:t>marks,</a:t>
            </a:r>
            <a:r>
              <a:rPr spc="-10" dirty="0">
                <a:latin typeface="Cambria" pitchFamily="18" charset="0"/>
                <a:ea typeface="Cambria" pitchFamily="18" charset="0"/>
                <a:cs typeface="Arial"/>
              </a:rPr>
              <a:t> </a:t>
            </a:r>
            <a:r>
              <a:rPr spc="-5" dirty="0">
                <a:latin typeface="Cambria" pitchFamily="18" charset="0"/>
                <a:ea typeface="Cambria" pitchFamily="18" charset="0"/>
                <a:cs typeface="Arial"/>
              </a:rPr>
              <a:t>convert</a:t>
            </a:r>
            <a:r>
              <a:rPr spc="100" dirty="0">
                <a:latin typeface="Cambria" pitchFamily="18" charset="0"/>
                <a:ea typeface="Cambria" pitchFamily="18" charset="0"/>
                <a:cs typeface="Arial"/>
              </a:rPr>
              <a:t> </a:t>
            </a:r>
            <a:r>
              <a:rPr spc="-5" dirty="0">
                <a:latin typeface="Cambria" pitchFamily="18" charset="0"/>
                <a:ea typeface="Cambria" pitchFamily="18" charset="0"/>
                <a:cs typeface="Arial"/>
              </a:rPr>
              <a:t>all </a:t>
            </a:r>
            <a:r>
              <a:rPr spc="-484" dirty="0">
                <a:latin typeface="Cambria" pitchFamily="18" charset="0"/>
                <a:ea typeface="Cambria" pitchFamily="18" charset="0"/>
                <a:cs typeface="Arial"/>
              </a:rPr>
              <a:t> </a:t>
            </a:r>
            <a:r>
              <a:rPr dirty="0">
                <a:latin typeface="Cambria" pitchFamily="18" charset="0"/>
                <a:ea typeface="Cambria" pitchFamily="18" charset="0"/>
                <a:cs typeface="Arial"/>
              </a:rPr>
              <a:t>textual</a:t>
            </a:r>
            <a:r>
              <a:rPr spc="-10" dirty="0">
                <a:latin typeface="Cambria" pitchFamily="18" charset="0"/>
                <a:ea typeface="Cambria" pitchFamily="18" charset="0"/>
                <a:cs typeface="Arial"/>
              </a:rPr>
              <a:t> </a:t>
            </a:r>
            <a:r>
              <a:rPr spc="-5" dirty="0">
                <a:latin typeface="Cambria" pitchFamily="18" charset="0"/>
                <a:ea typeface="Cambria" pitchFamily="18" charset="0"/>
                <a:cs typeface="Arial"/>
              </a:rPr>
              <a:t>data </a:t>
            </a:r>
            <a:r>
              <a:rPr dirty="0">
                <a:latin typeface="Cambria" pitchFamily="18" charset="0"/>
                <a:ea typeface="Cambria" pitchFamily="18" charset="0"/>
                <a:cs typeface="Arial"/>
              </a:rPr>
              <a:t>to</a:t>
            </a:r>
            <a:r>
              <a:rPr spc="-5" dirty="0">
                <a:latin typeface="Cambria" pitchFamily="18" charset="0"/>
                <a:ea typeface="Cambria" pitchFamily="18" charset="0"/>
                <a:cs typeface="Arial"/>
              </a:rPr>
              <a:t> lowercase</a:t>
            </a:r>
            <a:endParaRPr dirty="0">
              <a:latin typeface="Cambria" pitchFamily="18" charset="0"/>
              <a:ea typeface="Cambria" pitchFamily="18" charset="0"/>
              <a:cs typeface="Arial"/>
            </a:endParaRPr>
          </a:p>
          <a:p>
            <a:pPr marL="469900" indent="-367030">
              <a:lnSpc>
                <a:spcPct val="100000"/>
              </a:lnSpc>
              <a:spcBef>
                <a:spcPts val="325"/>
              </a:spcBef>
              <a:buFont typeface="Microsoft Sans Serif"/>
              <a:buChar char="●"/>
              <a:tabLst>
                <a:tab pos="469265" algn="l"/>
                <a:tab pos="469900" algn="l"/>
              </a:tabLst>
            </a:pPr>
            <a:r>
              <a:rPr spc="-5" dirty="0">
                <a:latin typeface="Cambria" pitchFamily="18" charset="0"/>
                <a:ea typeface="Cambria" pitchFamily="18" charset="0"/>
                <a:cs typeface="Arial"/>
              </a:rPr>
              <a:t>Lemmatization</a:t>
            </a:r>
            <a:r>
              <a:rPr spc="-15" dirty="0">
                <a:latin typeface="Cambria" pitchFamily="18" charset="0"/>
                <a:ea typeface="Cambria" pitchFamily="18" charset="0"/>
                <a:cs typeface="Arial"/>
              </a:rPr>
              <a:t> </a:t>
            </a:r>
            <a:r>
              <a:rPr dirty="0">
                <a:latin typeface="Cambria" pitchFamily="18" charset="0"/>
                <a:ea typeface="Cambria" pitchFamily="18" charset="0"/>
                <a:cs typeface="Arial"/>
              </a:rPr>
              <a:t>to</a:t>
            </a:r>
            <a:r>
              <a:rPr spc="-10" dirty="0">
                <a:latin typeface="Cambria" pitchFamily="18" charset="0"/>
                <a:ea typeface="Cambria" pitchFamily="18" charset="0"/>
                <a:cs typeface="Arial"/>
              </a:rPr>
              <a:t> </a:t>
            </a:r>
            <a:r>
              <a:rPr spc="-5" dirty="0">
                <a:latin typeface="Cambria" pitchFamily="18" charset="0"/>
                <a:ea typeface="Cambria" pitchFamily="18" charset="0"/>
                <a:cs typeface="Arial"/>
              </a:rPr>
              <a:t>generate</a:t>
            </a:r>
            <a:r>
              <a:rPr spc="-10" dirty="0">
                <a:latin typeface="Cambria" pitchFamily="18" charset="0"/>
                <a:ea typeface="Cambria" pitchFamily="18" charset="0"/>
                <a:cs typeface="Arial"/>
              </a:rPr>
              <a:t> </a:t>
            </a:r>
            <a:r>
              <a:rPr dirty="0">
                <a:latin typeface="Cambria" pitchFamily="18" charset="0"/>
                <a:ea typeface="Cambria" pitchFamily="18" charset="0"/>
                <a:cs typeface="Arial"/>
              </a:rPr>
              <a:t>a</a:t>
            </a:r>
            <a:r>
              <a:rPr spc="-10" dirty="0">
                <a:latin typeface="Cambria" pitchFamily="18" charset="0"/>
                <a:ea typeface="Cambria" pitchFamily="18" charset="0"/>
                <a:cs typeface="Arial"/>
              </a:rPr>
              <a:t> </a:t>
            </a:r>
            <a:r>
              <a:rPr spc="-5" dirty="0">
                <a:latin typeface="Cambria" pitchFamily="18" charset="0"/>
                <a:ea typeface="Cambria" pitchFamily="18" charset="0"/>
                <a:cs typeface="Arial"/>
              </a:rPr>
              <a:t>meaningful</a:t>
            </a:r>
            <a:r>
              <a:rPr spc="-10" dirty="0">
                <a:latin typeface="Cambria" pitchFamily="18" charset="0"/>
                <a:ea typeface="Cambria" pitchFamily="18" charset="0"/>
                <a:cs typeface="Arial"/>
              </a:rPr>
              <a:t> </a:t>
            </a:r>
            <a:r>
              <a:rPr spc="-5" dirty="0">
                <a:latin typeface="Cambria" pitchFamily="18" charset="0"/>
                <a:ea typeface="Cambria" pitchFamily="18" charset="0"/>
                <a:cs typeface="Arial"/>
              </a:rPr>
              <a:t>word</a:t>
            </a:r>
            <a:r>
              <a:rPr spc="-10" dirty="0">
                <a:latin typeface="Cambria" pitchFamily="18" charset="0"/>
                <a:ea typeface="Cambria" pitchFamily="18" charset="0"/>
                <a:cs typeface="Arial"/>
              </a:rPr>
              <a:t> </a:t>
            </a:r>
            <a:r>
              <a:rPr spc="-5" dirty="0">
                <a:latin typeface="Cambria" pitchFamily="18" charset="0"/>
                <a:ea typeface="Cambria" pitchFamily="18" charset="0"/>
                <a:cs typeface="Arial"/>
              </a:rPr>
              <a:t>out</a:t>
            </a:r>
            <a:r>
              <a:rPr spc="-10" dirty="0">
                <a:latin typeface="Cambria" pitchFamily="18" charset="0"/>
                <a:ea typeface="Cambria" pitchFamily="18" charset="0"/>
                <a:cs typeface="Arial"/>
              </a:rPr>
              <a:t> </a:t>
            </a:r>
            <a:r>
              <a:rPr spc="-5" dirty="0">
                <a:latin typeface="Cambria" pitchFamily="18" charset="0"/>
                <a:ea typeface="Cambria" pitchFamily="18" charset="0"/>
                <a:cs typeface="Arial"/>
              </a:rPr>
              <a:t>of</a:t>
            </a:r>
            <a:r>
              <a:rPr spc="-10" dirty="0">
                <a:latin typeface="Cambria" pitchFamily="18" charset="0"/>
                <a:ea typeface="Cambria" pitchFamily="18" charset="0"/>
                <a:cs typeface="Arial"/>
              </a:rPr>
              <a:t> </a:t>
            </a:r>
            <a:r>
              <a:rPr spc="-5" dirty="0">
                <a:latin typeface="Cambria" pitchFamily="18" charset="0"/>
                <a:ea typeface="Cambria" pitchFamily="18" charset="0"/>
                <a:cs typeface="Arial"/>
              </a:rPr>
              <a:t>corpus</a:t>
            </a:r>
            <a:r>
              <a:rPr spc="-10" dirty="0">
                <a:latin typeface="Cambria" pitchFamily="18" charset="0"/>
                <a:ea typeface="Cambria" pitchFamily="18" charset="0"/>
                <a:cs typeface="Arial"/>
              </a:rPr>
              <a:t> </a:t>
            </a:r>
            <a:r>
              <a:rPr spc="-5" dirty="0">
                <a:latin typeface="Cambria" pitchFamily="18" charset="0"/>
                <a:ea typeface="Cambria" pitchFamily="18" charset="0"/>
                <a:cs typeface="Arial"/>
              </a:rPr>
              <a:t>of</a:t>
            </a:r>
            <a:r>
              <a:rPr spc="-10" dirty="0">
                <a:latin typeface="Cambria" pitchFamily="18" charset="0"/>
                <a:ea typeface="Cambria" pitchFamily="18" charset="0"/>
                <a:cs typeface="Arial"/>
              </a:rPr>
              <a:t> </a:t>
            </a:r>
            <a:r>
              <a:rPr spc="-5" dirty="0">
                <a:latin typeface="Cambria" pitchFamily="18" charset="0"/>
                <a:ea typeface="Cambria" pitchFamily="18" charset="0"/>
                <a:cs typeface="Arial"/>
              </a:rPr>
              <a:t>words</a:t>
            </a:r>
            <a:endParaRPr dirty="0">
              <a:latin typeface="Cambria" pitchFamily="18" charset="0"/>
              <a:ea typeface="Cambria" pitchFamily="18" charset="0"/>
              <a:cs typeface="Arial"/>
            </a:endParaRPr>
          </a:p>
          <a:p>
            <a:pPr marL="469900" indent="-367030">
              <a:lnSpc>
                <a:spcPct val="100000"/>
              </a:lnSpc>
              <a:spcBef>
                <a:spcPts val="325"/>
              </a:spcBef>
              <a:buFont typeface="Microsoft Sans Serif"/>
              <a:buChar char="●"/>
              <a:tabLst>
                <a:tab pos="469265" algn="l"/>
                <a:tab pos="469900" algn="l"/>
              </a:tabLst>
            </a:pPr>
            <a:r>
              <a:rPr spc="-20" dirty="0">
                <a:latin typeface="Cambria" pitchFamily="18" charset="0"/>
                <a:ea typeface="Cambria" pitchFamily="18" charset="0"/>
                <a:cs typeface="Arial"/>
              </a:rPr>
              <a:t>Tokenization </a:t>
            </a:r>
            <a:r>
              <a:rPr spc="-5" dirty="0">
                <a:latin typeface="Cambria" pitchFamily="18" charset="0"/>
                <a:ea typeface="Cambria" pitchFamily="18" charset="0"/>
                <a:cs typeface="Arial"/>
              </a:rPr>
              <a:t>of</a:t>
            </a:r>
            <a:r>
              <a:rPr spc="-15" dirty="0">
                <a:latin typeface="Cambria" pitchFamily="18" charset="0"/>
                <a:ea typeface="Cambria" pitchFamily="18" charset="0"/>
                <a:cs typeface="Arial"/>
              </a:rPr>
              <a:t> </a:t>
            </a:r>
            <a:r>
              <a:rPr spc="-5" dirty="0">
                <a:latin typeface="Cambria" pitchFamily="18" charset="0"/>
                <a:ea typeface="Cambria" pitchFamily="18" charset="0"/>
                <a:cs typeface="Arial"/>
              </a:rPr>
              <a:t>corpus</a:t>
            </a:r>
            <a:endParaRPr dirty="0">
              <a:latin typeface="Cambria" pitchFamily="18" charset="0"/>
              <a:ea typeface="Cambria" pitchFamily="18" charset="0"/>
              <a:cs typeface="Arial"/>
            </a:endParaRPr>
          </a:p>
          <a:p>
            <a:pPr marL="469900" indent="-367030">
              <a:lnSpc>
                <a:spcPct val="100000"/>
              </a:lnSpc>
              <a:spcBef>
                <a:spcPts val="325"/>
              </a:spcBef>
              <a:buFont typeface="Microsoft Sans Serif"/>
              <a:buChar char="●"/>
              <a:tabLst>
                <a:tab pos="469265" algn="l"/>
                <a:tab pos="469900" algn="l"/>
              </a:tabLst>
            </a:pPr>
            <a:r>
              <a:rPr spc="-15" dirty="0">
                <a:latin typeface="Cambria" pitchFamily="18" charset="0"/>
                <a:ea typeface="Cambria" pitchFamily="18" charset="0"/>
                <a:cs typeface="Arial"/>
              </a:rPr>
              <a:t>Word</a:t>
            </a:r>
            <a:r>
              <a:rPr spc="-45" dirty="0">
                <a:latin typeface="Cambria" pitchFamily="18" charset="0"/>
                <a:ea typeface="Cambria" pitchFamily="18" charset="0"/>
                <a:cs typeface="Arial"/>
              </a:rPr>
              <a:t> </a:t>
            </a:r>
            <a:r>
              <a:rPr spc="-5" dirty="0">
                <a:latin typeface="Cambria" pitchFamily="18" charset="0"/>
                <a:ea typeface="Cambria" pitchFamily="18" charset="0"/>
                <a:cs typeface="Arial"/>
              </a:rPr>
              <a:t>vectorization</a:t>
            </a:r>
            <a:endParaRPr dirty="0">
              <a:latin typeface="Cambria" pitchFamily="18" charset="0"/>
              <a:ea typeface="Cambria" pitchFamily="18" charset="0"/>
              <a:cs typeface="Arial"/>
            </a:endParaRPr>
          </a:p>
          <a:p>
            <a:pPr marL="469900" indent="-367030">
              <a:lnSpc>
                <a:spcPct val="100000"/>
              </a:lnSpc>
              <a:spcBef>
                <a:spcPts val="320"/>
              </a:spcBef>
              <a:buFont typeface="Microsoft Sans Serif"/>
              <a:buChar char="●"/>
              <a:tabLst>
                <a:tab pos="469265" algn="l"/>
                <a:tab pos="469900" algn="l"/>
              </a:tabLst>
            </a:pPr>
            <a:r>
              <a:rPr spc="-5" dirty="0">
                <a:latin typeface="Cambria" pitchFamily="18" charset="0"/>
                <a:ea typeface="Cambria" pitchFamily="18" charset="0"/>
                <a:cs typeface="Arial"/>
              </a:rPr>
              <a:t>Dimensionality</a:t>
            </a:r>
            <a:r>
              <a:rPr spc="-50" dirty="0">
                <a:latin typeface="Cambria" pitchFamily="18" charset="0"/>
                <a:ea typeface="Cambria" pitchFamily="18" charset="0"/>
                <a:cs typeface="Arial"/>
              </a:rPr>
              <a:t> </a:t>
            </a:r>
            <a:r>
              <a:rPr spc="-5" dirty="0">
                <a:latin typeface="Cambria" pitchFamily="18" charset="0"/>
                <a:ea typeface="Cambria" pitchFamily="18" charset="0"/>
                <a:cs typeface="Arial"/>
              </a:rPr>
              <a:t>reduction</a:t>
            </a:r>
            <a:endParaRPr dirty="0">
              <a:latin typeface="Cambria" pitchFamily="18" charset="0"/>
              <a:ea typeface="Cambria" pitchFamily="18" charset="0"/>
              <a:cs typeface="Arial"/>
            </a:endParaRPr>
          </a:p>
          <a:p>
            <a:pPr marL="469900" marR="270510" indent="-367030">
              <a:lnSpc>
                <a:spcPct val="114999"/>
              </a:lnSpc>
              <a:buFont typeface="Microsoft Sans Serif"/>
              <a:buChar char="●"/>
              <a:tabLst>
                <a:tab pos="469265" algn="l"/>
                <a:tab pos="469900" algn="l"/>
              </a:tabLst>
            </a:pPr>
            <a:r>
              <a:rPr spc="-5" dirty="0">
                <a:latin typeface="Cambria" pitchFamily="18" charset="0"/>
                <a:ea typeface="Cambria" pitchFamily="18" charset="0"/>
                <a:cs typeface="Arial"/>
              </a:rPr>
              <a:t>Use different algorithms </a:t>
            </a:r>
            <a:r>
              <a:rPr dirty="0">
                <a:latin typeface="Cambria" pitchFamily="18" charset="0"/>
                <a:ea typeface="Cambria" pitchFamily="18" charset="0"/>
                <a:cs typeface="Arial"/>
              </a:rPr>
              <a:t>to </a:t>
            </a:r>
            <a:r>
              <a:rPr spc="-5" dirty="0">
                <a:latin typeface="Cambria" pitchFamily="18" charset="0"/>
                <a:ea typeface="Cambria" pitchFamily="18" charset="0"/>
                <a:cs typeface="Arial"/>
              </a:rPr>
              <a:t>cluster </a:t>
            </a:r>
            <a:r>
              <a:rPr dirty="0">
                <a:latin typeface="Cambria" pitchFamily="18" charset="0"/>
                <a:ea typeface="Cambria" pitchFamily="18" charset="0"/>
                <a:cs typeface="Arial"/>
              </a:rPr>
              <a:t>the </a:t>
            </a:r>
            <a:r>
              <a:rPr spc="-5" dirty="0">
                <a:latin typeface="Cambria" pitchFamily="18" charset="0"/>
                <a:ea typeface="Cambria" pitchFamily="18" charset="0"/>
                <a:cs typeface="Arial"/>
              </a:rPr>
              <a:t>movies, obtain </a:t>
            </a:r>
            <a:r>
              <a:rPr dirty="0">
                <a:latin typeface="Cambria" pitchFamily="18" charset="0"/>
                <a:ea typeface="Cambria" pitchFamily="18" charset="0"/>
                <a:cs typeface="Arial"/>
              </a:rPr>
              <a:t>the </a:t>
            </a:r>
            <a:r>
              <a:rPr spc="-5" dirty="0">
                <a:latin typeface="Cambria" pitchFamily="18" charset="0"/>
                <a:ea typeface="Cambria" pitchFamily="18" charset="0"/>
                <a:cs typeface="Arial"/>
              </a:rPr>
              <a:t>optimal number of </a:t>
            </a:r>
            <a:r>
              <a:rPr spc="-490" dirty="0">
                <a:latin typeface="Cambria" pitchFamily="18" charset="0"/>
                <a:ea typeface="Cambria" pitchFamily="18" charset="0"/>
                <a:cs typeface="Arial"/>
              </a:rPr>
              <a:t> </a:t>
            </a:r>
            <a:r>
              <a:rPr spc="-5" dirty="0">
                <a:latin typeface="Cambria" pitchFamily="18" charset="0"/>
                <a:ea typeface="Cambria" pitchFamily="18" charset="0"/>
                <a:cs typeface="Arial"/>
              </a:rPr>
              <a:t>clusters</a:t>
            </a:r>
            <a:r>
              <a:rPr spc="-10" dirty="0">
                <a:latin typeface="Cambria" pitchFamily="18" charset="0"/>
                <a:ea typeface="Cambria" pitchFamily="18" charset="0"/>
                <a:cs typeface="Arial"/>
              </a:rPr>
              <a:t> </a:t>
            </a:r>
            <a:r>
              <a:rPr spc="-5" dirty="0">
                <a:latin typeface="Cambria" pitchFamily="18" charset="0"/>
                <a:ea typeface="Cambria" pitchFamily="18" charset="0"/>
                <a:cs typeface="Arial"/>
              </a:rPr>
              <a:t>using different </a:t>
            </a:r>
            <a:r>
              <a:rPr dirty="0">
                <a:latin typeface="Cambria" pitchFamily="18" charset="0"/>
                <a:ea typeface="Cambria" pitchFamily="18" charset="0"/>
                <a:cs typeface="Arial"/>
              </a:rPr>
              <a:t>techniques</a:t>
            </a:r>
          </a:p>
          <a:p>
            <a:pPr marL="469900" marR="24765" indent="-367030">
              <a:lnSpc>
                <a:spcPct val="114999"/>
              </a:lnSpc>
              <a:buFont typeface="Microsoft Sans Serif"/>
              <a:buChar char="●"/>
              <a:tabLst>
                <a:tab pos="469265" algn="l"/>
                <a:tab pos="469900" algn="l"/>
              </a:tabLst>
            </a:pPr>
            <a:r>
              <a:rPr spc="-5" dirty="0">
                <a:latin typeface="Cambria" pitchFamily="18" charset="0"/>
                <a:ea typeface="Cambria" pitchFamily="18" charset="0"/>
                <a:cs typeface="Arial"/>
              </a:rPr>
              <a:t>Build an optimal number of clusters and visualise </a:t>
            </a:r>
            <a:r>
              <a:rPr dirty="0">
                <a:latin typeface="Cambria" pitchFamily="18" charset="0"/>
                <a:ea typeface="Cambria" pitchFamily="18" charset="0"/>
                <a:cs typeface="Arial"/>
              </a:rPr>
              <a:t>the </a:t>
            </a:r>
            <a:r>
              <a:rPr spc="-5" dirty="0">
                <a:latin typeface="Cambria" pitchFamily="18" charset="0"/>
                <a:ea typeface="Cambria" pitchFamily="18" charset="0"/>
                <a:cs typeface="Arial"/>
              </a:rPr>
              <a:t>contents of each cluster </a:t>
            </a:r>
            <a:r>
              <a:rPr spc="-490" dirty="0">
                <a:latin typeface="Cambria" pitchFamily="18" charset="0"/>
                <a:ea typeface="Cambria" pitchFamily="18" charset="0"/>
                <a:cs typeface="Arial"/>
              </a:rPr>
              <a:t> </a:t>
            </a:r>
            <a:r>
              <a:rPr spc="-5" dirty="0">
                <a:latin typeface="Cambria" pitchFamily="18" charset="0"/>
                <a:ea typeface="Cambria" pitchFamily="18" charset="0"/>
                <a:cs typeface="Arial"/>
              </a:rPr>
              <a:t>using</a:t>
            </a:r>
            <a:r>
              <a:rPr spc="-10" dirty="0">
                <a:latin typeface="Cambria" pitchFamily="18" charset="0"/>
                <a:ea typeface="Cambria" pitchFamily="18" charset="0"/>
                <a:cs typeface="Arial"/>
              </a:rPr>
              <a:t> </a:t>
            </a:r>
            <a:r>
              <a:rPr spc="-5" dirty="0">
                <a:latin typeface="Cambria" pitchFamily="18" charset="0"/>
                <a:ea typeface="Cambria" pitchFamily="18" charset="0"/>
                <a:cs typeface="Arial"/>
              </a:rPr>
              <a:t>word clouds</a:t>
            </a:r>
            <a:endParaRPr dirty="0">
              <a:latin typeface="Cambria" pitchFamily="18" charset="0"/>
              <a:ea typeface="Cambria" pitchFamily="18" charset="0"/>
              <a:cs typeface="Arial"/>
            </a:endParaRPr>
          </a:p>
        </p:txBody>
      </p:sp>
      <p:sp>
        <p:nvSpPr>
          <p:cNvPr id="4" name="object 4"/>
          <p:cNvSpPr txBox="1">
            <a:spLocks noGrp="1"/>
          </p:cNvSpPr>
          <p:nvPr>
            <p:ph type="title"/>
          </p:nvPr>
        </p:nvSpPr>
        <p:spPr>
          <a:xfrm>
            <a:off x="166850" y="285750"/>
            <a:ext cx="4786150" cy="508473"/>
          </a:xfrm>
          <a:prstGeom prst="rect">
            <a:avLst/>
          </a:prstGeom>
        </p:spPr>
        <p:txBody>
          <a:bodyPr vert="horz" wrap="square" lIns="0" tIns="15875" rIns="0" bIns="0" rtlCol="0">
            <a:spAutoFit/>
          </a:bodyPr>
          <a:lstStyle/>
          <a:p>
            <a:pPr marL="12700">
              <a:lnSpc>
                <a:spcPct val="100000"/>
              </a:lnSpc>
              <a:spcBef>
                <a:spcPts val="125"/>
              </a:spcBef>
            </a:pPr>
            <a:r>
              <a:rPr sz="3200" spc="5" dirty="0">
                <a:latin typeface="Georgia" pitchFamily="18" charset="0"/>
              </a:rPr>
              <a:t>Data</a:t>
            </a:r>
            <a:r>
              <a:rPr sz="3200" spc="-35" dirty="0">
                <a:latin typeface="Georgia" pitchFamily="18" charset="0"/>
              </a:rPr>
              <a:t> </a:t>
            </a:r>
            <a:r>
              <a:rPr sz="3200" spc="5" dirty="0">
                <a:latin typeface="Georgia" pitchFamily="18" charset="0"/>
              </a:rPr>
              <a:t>Preprocessing</a:t>
            </a:r>
          </a:p>
        </p:txBody>
      </p:sp>
      <p:sp>
        <p:nvSpPr>
          <p:cNvPr id="5" name="object 3"/>
          <p:cNvSpPr/>
          <p:nvPr/>
        </p:nvSpPr>
        <p:spPr>
          <a:xfrm>
            <a:off x="27709" y="895349"/>
            <a:ext cx="9144000" cy="55245"/>
          </a:xfrm>
          <a:custGeom>
            <a:avLst/>
            <a:gdLst/>
            <a:ahLst/>
            <a:cxnLst/>
            <a:rect l="l" t="t" r="r" b="b"/>
            <a:pathLst>
              <a:path w="9144000" h="643889">
                <a:moveTo>
                  <a:pt x="0" y="0"/>
                </a:moveTo>
                <a:lnTo>
                  <a:pt x="9143999" y="0"/>
                </a:lnTo>
                <a:lnTo>
                  <a:pt x="9143999" y="643699"/>
                </a:lnTo>
                <a:lnTo>
                  <a:pt x="0" y="643699"/>
                </a:lnTo>
                <a:lnTo>
                  <a:pt x="0" y="0"/>
                </a:lnTo>
                <a:close/>
              </a:path>
            </a:pathLst>
          </a:custGeom>
          <a:solidFill>
            <a:srgbClr val="C00000"/>
          </a:solidFill>
        </p:spPr>
        <p:txBody>
          <a:bodyPr wrap="square" lIns="0" tIns="0" rIns="0" bIns="0" rtlCol="0"/>
          <a:lstStyle/>
          <a:p>
            <a:endParaRPr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5695153" y="1114025"/>
            <a:ext cx="2642870" cy="2913380"/>
            <a:chOff x="5695153" y="1114025"/>
            <a:chExt cx="2642870" cy="2913380"/>
          </a:xfrm>
        </p:grpSpPr>
        <p:pic>
          <p:nvPicPr>
            <p:cNvPr id="3" name="object 3"/>
            <p:cNvPicPr/>
            <p:nvPr/>
          </p:nvPicPr>
          <p:blipFill>
            <a:blip r:embed="rId2" cstate="print"/>
            <a:stretch>
              <a:fillRect/>
            </a:stretch>
          </p:blipFill>
          <p:spPr>
            <a:xfrm>
              <a:off x="5695153" y="1114025"/>
              <a:ext cx="2495316" cy="2913260"/>
            </a:xfrm>
            <a:prstGeom prst="rect">
              <a:avLst/>
            </a:prstGeom>
          </p:spPr>
        </p:pic>
        <p:pic>
          <p:nvPicPr>
            <p:cNvPr id="4" name="object 4"/>
            <p:cNvPicPr/>
            <p:nvPr/>
          </p:nvPicPr>
          <p:blipFill>
            <a:blip r:embed="rId3" cstate="print"/>
            <a:stretch>
              <a:fillRect/>
            </a:stretch>
          </p:blipFill>
          <p:spPr>
            <a:xfrm>
              <a:off x="6217859" y="1128795"/>
              <a:ext cx="2120052" cy="2460102"/>
            </a:xfrm>
            <a:prstGeom prst="rect">
              <a:avLst/>
            </a:prstGeom>
          </p:spPr>
        </p:pic>
      </p:grpSp>
      <p:sp>
        <p:nvSpPr>
          <p:cNvPr id="5" name="object 5"/>
          <p:cNvSpPr txBox="1">
            <a:spLocks noGrp="1"/>
          </p:cNvSpPr>
          <p:nvPr>
            <p:ph type="title"/>
          </p:nvPr>
        </p:nvSpPr>
        <p:spPr>
          <a:xfrm>
            <a:off x="487174" y="361950"/>
            <a:ext cx="1951225" cy="443711"/>
          </a:xfrm>
          <a:prstGeom prst="rect">
            <a:avLst/>
          </a:prstGeom>
        </p:spPr>
        <p:txBody>
          <a:bodyPr vert="horz" wrap="square" lIns="0" tIns="12700" rIns="0" bIns="0" rtlCol="0">
            <a:spAutoFit/>
          </a:bodyPr>
          <a:lstStyle/>
          <a:p>
            <a:pPr marL="12700">
              <a:lnSpc>
                <a:spcPct val="100000"/>
              </a:lnSpc>
              <a:spcBef>
                <a:spcPts val="100"/>
              </a:spcBef>
            </a:pPr>
            <a:r>
              <a:rPr sz="2800" i="0" spc="140" dirty="0">
                <a:latin typeface="Georgia" pitchFamily="18" charset="0"/>
                <a:cs typeface="Cambria"/>
              </a:rPr>
              <a:t>Contents:</a:t>
            </a:r>
            <a:endParaRPr sz="2800" dirty="0">
              <a:latin typeface="Georgia" pitchFamily="18" charset="0"/>
              <a:cs typeface="Cambria"/>
            </a:endParaRPr>
          </a:p>
        </p:txBody>
      </p:sp>
      <p:sp>
        <p:nvSpPr>
          <p:cNvPr id="6" name="object 6"/>
          <p:cNvSpPr txBox="1"/>
          <p:nvPr/>
        </p:nvSpPr>
        <p:spPr>
          <a:xfrm>
            <a:off x="479299" y="1230281"/>
            <a:ext cx="3380104" cy="3042920"/>
          </a:xfrm>
          <a:prstGeom prst="rect">
            <a:avLst/>
          </a:prstGeom>
        </p:spPr>
        <p:txBody>
          <a:bodyPr vert="horz" wrap="square" lIns="0" tIns="12700" rIns="0" bIns="0" rtlCol="0">
            <a:spAutoFit/>
          </a:bodyPr>
          <a:lstStyle/>
          <a:p>
            <a:pPr marL="379095" indent="-367030">
              <a:lnSpc>
                <a:spcPct val="100000"/>
              </a:lnSpc>
              <a:spcBef>
                <a:spcPts val="100"/>
              </a:spcBef>
              <a:buFont typeface="Arial MT"/>
              <a:buChar char="●"/>
              <a:tabLst>
                <a:tab pos="379095" algn="l"/>
                <a:tab pos="379730" algn="l"/>
              </a:tabLst>
            </a:pPr>
            <a:r>
              <a:rPr sz="1800" spc="130" dirty="0">
                <a:latin typeface="Cambria"/>
                <a:cs typeface="Cambria"/>
              </a:rPr>
              <a:t>Introduction.</a:t>
            </a:r>
            <a:endParaRPr sz="1800" dirty="0">
              <a:latin typeface="Cambria"/>
              <a:cs typeface="Cambria"/>
            </a:endParaRPr>
          </a:p>
          <a:p>
            <a:pPr>
              <a:lnSpc>
                <a:spcPct val="100000"/>
              </a:lnSpc>
              <a:spcBef>
                <a:spcPts val="45"/>
              </a:spcBef>
              <a:buFont typeface="Arial MT"/>
              <a:buChar char="●"/>
            </a:pPr>
            <a:endParaRPr sz="1800" dirty="0">
              <a:latin typeface="Cambria"/>
              <a:cs typeface="Cambria"/>
            </a:endParaRPr>
          </a:p>
          <a:p>
            <a:pPr marL="379095" indent="-367030">
              <a:lnSpc>
                <a:spcPct val="100000"/>
              </a:lnSpc>
              <a:spcBef>
                <a:spcPts val="5"/>
              </a:spcBef>
              <a:buFont typeface="Arial MT"/>
              <a:buChar char="●"/>
              <a:tabLst>
                <a:tab pos="379095" algn="l"/>
                <a:tab pos="379730" algn="l"/>
              </a:tabLst>
            </a:pPr>
            <a:r>
              <a:rPr sz="1800" spc="130" dirty="0">
                <a:latin typeface="Cambria"/>
                <a:cs typeface="Cambria"/>
              </a:rPr>
              <a:t>Dataset</a:t>
            </a:r>
            <a:r>
              <a:rPr sz="1800" dirty="0">
                <a:latin typeface="Cambria"/>
                <a:cs typeface="Cambria"/>
              </a:rPr>
              <a:t> </a:t>
            </a:r>
            <a:r>
              <a:rPr sz="1800" spc="105" dirty="0">
                <a:latin typeface="Cambria"/>
                <a:cs typeface="Cambria"/>
              </a:rPr>
              <a:t>Preview.</a:t>
            </a:r>
            <a:endParaRPr sz="1800" dirty="0">
              <a:latin typeface="Cambria"/>
              <a:cs typeface="Cambria"/>
            </a:endParaRPr>
          </a:p>
          <a:p>
            <a:pPr>
              <a:lnSpc>
                <a:spcPct val="100000"/>
              </a:lnSpc>
              <a:spcBef>
                <a:spcPts val="45"/>
              </a:spcBef>
              <a:buFont typeface="Arial MT"/>
              <a:buChar char="●"/>
            </a:pPr>
            <a:endParaRPr sz="1800" dirty="0">
              <a:latin typeface="Cambria"/>
              <a:cs typeface="Cambria"/>
            </a:endParaRPr>
          </a:p>
          <a:p>
            <a:pPr marL="379095" indent="-367030">
              <a:lnSpc>
                <a:spcPct val="100000"/>
              </a:lnSpc>
              <a:spcBef>
                <a:spcPts val="5"/>
              </a:spcBef>
              <a:buFont typeface="Arial MT"/>
              <a:buChar char="●"/>
              <a:tabLst>
                <a:tab pos="379095" algn="l"/>
                <a:tab pos="379730" algn="l"/>
              </a:tabLst>
            </a:pPr>
            <a:r>
              <a:rPr sz="1800" spc="125" dirty="0">
                <a:latin typeface="Cambria"/>
                <a:cs typeface="Cambria"/>
              </a:rPr>
              <a:t>Exploratory</a:t>
            </a:r>
            <a:r>
              <a:rPr sz="1800" spc="15" dirty="0">
                <a:latin typeface="Cambria"/>
                <a:cs typeface="Cambria"/>
              </a:rPr>
              <a:t> </a:t>
            </a:r>
            <a:r>
              <a:rPr sz="1800" spc="135" dirty="0">
                <a:latin typeface="Cambria"/>
                <a:cs typeface="Cambria"/>
              </a:rPr>
              <a:t>Data</a:t>
            </a:r>
            <a:r>
              <a:rPr sz="1800" spc="15" dirty="0">
                <a:latin typeface="Cambria"/>
                <a:cs typeface="Cambria"/>
              </a:rPr>
              <a:t> </a:t>
            </a:r>
            <a:r>
              <a:rPr sz="1800" spc="125" dirty="0">
                <a:latin typeface="Cambria"/>
                <a:cs typeface="Cambria"/>
              </a:rPr>
              <a:t>Analysis.</a:t>
            </a:r>
            <a:endParaRPr sz="1800" dirty="0">
              <a:latin typeface="Cambria"/>
              <a:cs typeface="Cambria"/>
            </a:endParaRPr>
          </a:p>
          <a:p>
            <a:pPr>
              <a:lnSpc>
                <a:spcPct val="100000"/>
              </a:lnSpc>
              <a:spcBef>
                <a:spcPts val="45"/>
              </a:spcBef>
              <a:buFont typeface="Arial MT"/>
              <a:buChar char="●"/>
            </a:pPr>
            <a:endParaRPr sz="1800" dirty="0">
              <a:latin typeface="Cambria"/>
              <a:cs typeface="Cambria"/>
            </a:endParaRPr>
          </a:p>
          <a:p>
            <a:pPr marL="379095" indent="-367030">
              <a:lnSpc>
                <a:spcPct val="100000"/>
              </a:lnSpc>
              <a:spcBef>
                <a:spcPts val="5"/>
              </a:spcBef>
              <a:buFont typeface="Arial MT"/>
              <a:buChar char="●"/>
              <a:tabLst>
                <a:tab pos="379095" algn="l"/>
                <a:tab pos="379730" algn="l"/>
              </a:tabLst>
            </a:pPr>
            <a:r>
              <a:rPr sz="1800" spc="135" dirty="0">
                <a:latin typeface="Cambria"/>
                <a:cs typeface="Cambria"/>
              </a:rPr>
              <a:t>Data</a:t>
            </a:r>
            <a:r>
              <a:rPr sz="1800" spc="5" dirty="0">
                <a:latin typeface="Cambria"/>
                <a:cs typeface="Cambria"/>
              </a:rPr>
              <a:t> </a:t>
            </a:r>
            <a:r>
              <a:rPr sz="1800" spc="125" dirty="0">
                <a:latin typeface="Cambria"/>
                <a:cs typeface="Cambria"/>
              </a:rPr>
              <a:t>Preprocessing.</a:t>
            </a:r>
            <a:endParaRPr sz="1800" dirty="0">
              <a:latin typeface="Cambria"/>
              <a:cs typeface="Cambria"/>
            </a:endParaRPr>
          </a:p>
          <a:p>
            <a:pPr>
              <a:lnSpc>
                <a:spcPct val="100000"/>
              </a:lnSpc>
              <a:spcBef>
                <a:spcPts val="45"/>
              </a:spcBef>
              <a:buFont typeface="Arial MT"/>
              <a:buChar char="●"/>
            </a:pPr>
            <a:endParaRPr sz="1800" dirty="0">
              <a:latin typeface="Cambria"/>
              <a:cs typeface="Cambria"/>
            </a:endParaRPr>
          </a:p>
          <a:p>
            <a:pPr marL="379095" indent="-367030">
              <a:lnSpc>
                <a:spcPct val="100000"/>
              </a:lnSpc>
              <a:buFont typeface="Arial MT"/>
              <a:buChar char="●"/>
              <a:tabLst>
                <a:tab pos="379095" algn="l"/>
                <a:tab pos="379730" algn="l"/>
              </a:tabLst>
            </a:pPr>
            <a:r>
              <a:rPr sz="1800" spc="135" dirty="0">
                <a:latin typeface="Cambria"/>
                <a:cs typeface="Cambria"/>
              </a:rPr>
              <a:t>Creating</a:t>
            </a:r>
            <a:r>
              <a:rPr sz="1800" dirty="0">
                <a:latin typeface="Cambria"/>
                <a:cs typeface="Cambria"/>
              </a:rPr>
              <a:t> </a:t>
            </a:r>
            <a:r>
              <a:rPr sz="1800" spc="120" dirty="0">
                <a:latin typeface="Cambria"/>
                <a:cs typeface="Cambria"/>
              </a:rPr>
              <a:t>Clusters.</a:t>
            </a:r>
            <a:endParaRPr sz="1800" dirty="0">
              <a:latin typeface="Cambria"/>
              <a:cs typeface="Cambria"/>
            </a:endParaRPr>
          </a:p>
          <a:p>
            <a:pPr>
              <a:lnSpc>
                <a:spcPct val="100000"/>
              </a:lnSpc>
              <a:spcBef>
                <a:spcPts val="50"/>
              </a:spcBef>
              <a:buFont typeface="Arial MT"/>
              <a:buChar char="●"/>
            </a:pPr>
            <a:endParaRPr sz="1800" dirty="0">
              <a:latin typeface="Cambria"/>
              <a:cs typeface="Cambria"/>
            </a:endParaRPr>
          </a:p>
          <a:p>
            <a:pPr marL="379095" indent="-367030">
              <a:lnSpc>
                <a:spcPct val="100000"/>
              </a:lnSpc>
              <a:buFont typeface="Arial MT"/>
              <a:buChar char="●"/>
              <a:tabLst>
                <a:tab pos="379095" algn="l"/>
                <a:tab pos="379730" algn="l"/>
              </a:tabLst>
            </a:pPr>
            <a:r>
              <a:rPr sz="1800" spc="140" dirty="0">
                <a:latin typeface="Cambria"/>
                <a:cs typeface="Cambria"/>
              </a:rPr>
              <a:t>Conclusions.</a:t>
            </a:r>
            <a:endParaRPr sz="1800" dirty="0">
              <a:latin typeface="Cambria"/>
              <a:cs typeface="Cambria"/>
            </a:endParaRPr>
          </a:p>
        </p:txBody>
      </p:sp>
      <p:sp>
        <p:nvSpPr>
          <p:cNvPr id="7" name="object 3"/>
          <p:cNvSpPr/>
          <p:nvPr/>
        </p:nvSpPr>
        <p:spPr>
          <a:xfrm>
            <a:off x="0" y="950594"/>
            <a:ext cx="9144000" cy="55245"/>
          </a:xfrm>
          <a:custGeom>
            <a:avLst/>
            <a:gdLst/>
            <a:ahLst/>
            <a:cxnLst/>
            <a:rect l="l" t="t" r="r" b="b"/>
            <a:pathLst>
              <a:path w="9144000" h="643889">
                <a:moveTo>
                  <a:pt x="0" y="0"/>
                </a:moveTo>
                <a:lnTo>
                  <a:pt x="9143999" y="0"/>
                </a:lnTo>
                <a:lnTo>
                  <a:pt x="9143999" y="643699"/>
                </a:lnTo>
                <a:lnTo>
                  <a:pt x="0" y="643699"/>
                </a:lnTo>
                <a:lnTo>
                  <a:pt x="0" y="0"/>
                </a:lnTo>
                <a:close/>
              </a:path>
            </a:pathLst>
          </a:custGeom>
          <a:solidFill>
            <a:srgbClr val="C00000"/>
          </a:solidFill>
        </p:spPr>
        <p:txBody>
          <a:bodyPr wrap="square" lIns="0" tIns="0" rIns="0" bIns="0" rtlCol="0"/>
          <a:lstStyle/>
          <a:p>
            <a:endParaRPr/>
          </a:p>
        </p:txBody>
      </p:sp>
    </p:spTree>
    <p:extLst>
      <p:ext uri="{BB962C8B-B14F-4D97-AF65-F5344CB8AC3E}">
        <p14:creationId xmlns:p14="http://schemas.microsoft.com/office/powerpoint/2010/main" val="223255362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46380" y="1491615"/>
            <a:ext cx="7373620" cy="1918335"/>
          </a:xfrm>
          <a:prstGeom prst="rect">
            <a:avLst/>
          </a:prstGeom>
        </p:spPr>
        <p:txBody>
          <a:bodyPr vert="horz" wrap="square" lIns="0" tIns="12700" rIns="0" bIns="0" rtlCol="0">
            <a:spAutoFit/>
          </a:bodyPr>
          <a:lstStyle/>
          <a:p>
            <a:pPr marL="379095" marR="5080" indent="-367030">
              <a:lnSpc>
                <a:spcPct val="114999"/>
              </a:lnSpc>
              <a:spcBef>
                <a:spcPts val="100"/>
              </a:spcBef>
              <a:buFont typeface="Microsoft Sans Serif"/>
              <a:buChar char="●"/>
              <a:tabLst>
                <a:tab pos="379095" algn="l"/>
                <a:tab pos="379730" algn="l"/>
              </a:tabLst>
            </a:pPr>
            <a:r>
              <a:rPr sz="1800" spc="-5" dirty="0">
                <a:latin typeface="Cambria" pitchFamily="18" charset="0"/>
                <a:ea typeface="Cambria" pitchFamily="18" charset="0"/>
                <a:cs typeface="Arial"/>
              </a:rPr>
              <a:t>The </a:t>
            </a:r>
            <a:r>
              <a:rPr sz="1800" spc="-20" dirty="0">
                <a:latin typeface="Cambria" pitchFamily="18" charset="0"/>
                <a:ea typeface="Cambria" pitchFamily="18" charset="0"/>
                <a:cs typeface="Arial"/>
              </a:rPr>
              <a:t>director,</a:t>
            </a:r>
            <a:r>
              <a:rPr sz="1800" spc="-5" dirty="0">
                <a:latin typeface="Cambria" pitchFamily="18" charset="0"/>
                <a:ea typeface="Cambria" pitchFamily="18" charset="0"/>
                <a:cs typeface="Arial"/>
              </a:rPr>
              <a:t> cast, </a:t>
            </a:r>
            <a:r>
              <a:rPr sz="1800" spc="-25" dirty="0">
                <a:latin typeface="Cambria" pitchFamily="18" charset="0"/>
                <a:ea typeface="Cambria" pitchFamily="18" charset="0"/>
                <a:cs typeface="Arial"/>
              </a:rPr>
              <a:t>country,</a:t>
            </a:r>
            <a:r>
              <a:rPr sz="1800" spc="-5" dirty="0">
                <a:latin typeface="Cambria" pitchFamily="18" charset="0"/>
                <a:ea typeface="Cambria" pitchFamily="18" charset="0"/>
                <a:cs typeface="Arial"/>
              </a:rPr>
              <a:t> listed_in, and description are chosen </a:t>
            </a:r>
            <a:r>
              <a:rPr sz="1800" spc="-484" dirty="0">
                <a:latin typeface="Cambria" pitchFamily="18" charset="0"/>
                <a:ea typeface="Cambria" pitchFamily="18" charset="0"/>
                <a:cs typeface="Arial"/>
              </a:rPr>
              <a:t> </a:t>
            </a:r>
            <a:r>
              <a:rPr sz="1800" spc="-5" dirty="0">
                <a:latin typeface="Cambria" pitchFamily="18" charset="0"/>
                <a:ea typeface="Cambria" pitchFamily="18" charset="0"/>
                <a:cs typeface="Arial"/>
              </a:rPr>
              <a:t>as</a:t>
            </a:r>
            <a:r>
              <a:rPr sz="1800" spc="-10" dirty="0">
                <a:latin typeface="Cambria" pitchFamily="18" charset="0"/>
                <a:ea typeface="Cambria" pitchFamily="18" charset="0"/>
                <a:cs typeface="Arial"/>
              </a:rPr>
              <a:t> </a:t>
            </a:r>
            <a:r>
              <a:rPr sz="1800" dirty="0">
                <a:latin typeface="Cambria" pitchFamily="18" charset="0"/>
                <a:ea typeface="Cambria" pitchFamily="18" charset="0"/>
                <a:cs typeface="Arial"/>
              </a:rPr>
              <a:t>the</a:t>
            </a:r>
            <a:r>
              <a:rPr sz="1800" spc="-5" dirty="0">
                <a:latin typeface="Cambria" pitchFamily="18" charset="0"/>
                <a:ea typeface="Cambria" pitchFamily="18" charset="0"/>
                <a:cs typeface="Arial"/>
              </a:rPr>
              <a:t> attributes </a:t>
            </a:r>
            <a:r>
              <a:rPr sz="1800" dirty="0">
                <a:latin typeface="Cambria" pitchFamily="18" charset="0"/>
                <a:ea typeface="Cambria" pitchFamily="18" charset="0"/>
                <a:cs typeface="Arial"/>
              </a:rPr>
              <a:t>to</a:t>
            </a:r>
            <a:r>
              <a:rPr sz="1800" spc="-10" dirty="0">
                <a:latin typeface="Cambria" pitchFamily="18" charset="0"/>
                <a:ea typeface="Cambria" pitchFamily="18" charset="0"/>
                <a:cs typeface="Arial"/>
              </a:rPr>
              <a:t> </a:t>
            </a:r>
            <a:r>
              <a:rPr sz="1800" spc="-5" dirty="0">
                <a:latin typeface="Cambria" pitchFamily="18" charset="0"/>
                <a:ea typeface="Cambria" pitchFamily="18" charset="0"/>
                <a:cs typeface="Arial"/>
              </a:rPr>
              <a:t>cluster</a:t>
            </a:r>
            <a:endParaRPr sz="1800" dirty="0">
              <a:latin typeface="Cambria" pitchFamily="18" charset="0"/>
              <a:ea typeface="Cambria" pitchFamily="18" charset="0"/>
              <a:cs typeface="Arial"/>
            </a:endParaRPr>
          </a:p>
          <a:p>
            <a:pPr marL="379095" indent="-367030">
              <a:lnSpc>
                <a:spcPct val="100000"/>
              </a:lnSpc>
              <a:spcBef>
                <a:spcPts val="325"/>
              </a:spcBef>
              <a:buChar char="●"/>
              <a:tabLst>
                <a:tab pos="379095" algn="l"/>
                <a:tab pos="379730" algn="l"/>
              </a:tabLst>
            </a:pPr>
            <a:r>
              <a:rPr sz="1800" spc="-5" dirty="0">
                <a:latin typeface="Cambria" pitchFamily="18" charset="0"/>
                <a:ea typeface="Cambria" pitchFamily="18" charset="0"/>
                <a:cs typeface="Arial"/>
              </a:rPr>
              <a:t>Removing</a:t>
            </a:r>
            <a:r>
              <a:rPr sz="1800" spc="-35" dirty="0">
                <a:latin typeface="Cambria" pitchFamily="18" charset="0"/>
                <a:ea typeface="Cambria" pitchFamily="18" charset="0"/>
                <a:cs typeface="Arial"/>
              </a:rPr>
              <a:t> </a:t>
            </a:r>
            <a:r>
              <a:rPr sz="1800" spc="-5" dirty="0">
                <a:latin typeface="Cambria" pitchFamily="18" charset="0"/>
                <a:ea typeface="Cambria" pitchFamily="18" charset="0"/>
                <a:cs typeface="Arial"/>
              </a:rPr>
              <a:t>non-ascii</a:t>
            </a:r>
            <a:r>
              <a:rPr sz="1800" spc="-35" dirty="0">
                <a:latin typeface="Cambria" pitchFamily="18" charset="0"/>
                <a:ea typeface="Cambria" pitchFamily="18" charset="0"/>
                <a:cs typeface="Arial"/>
              </a:rPr>
              <a:t> </a:t>
            </a:r>
            <a:r>
              <a:rPr sz="1800" spc="-5" dirty="0">
                <a:latin typeface="Cambria" pitchFamily="18" charset="0"/>
                <a:ea typeface="Cambria" pitchFamily="18" charset="0"/>
                <a:cs typeface="Arial"/>
              </a:rPr>
              <a:t>characters</a:t>
            </a:r>
            <a:endParaRPr sz="1800" dirty="0">
              <a:latin typeface="Cambria" pitchFamily="18" charset="0"/>
              <a:ea typeface="Cambria" pitchFamily="18" charset="0"/>
              <a:cs typeface="Arial"/>
            </a:endParaRPr>
          </a:p>
          <a:p>
            <a:pPr marL="379095" indent="-367030">
              <a:lnSpc>
                <a:spcPct val="100000"/>
              </a:lnSpc>
              <a:spcBef>
                <a:spcPts val="320"/>
              </a:spcBef>
              <a:buChar char="●"/>
              <a:tabLst>
                <a:tab pos="379095" algn="l"/>
                <a:tab pos="379730" algn="l"/>
              </a:tabLst>
            </a:pPr>
            <a:r>
              <a:rPr sz="1800" spc="-5" dirty="0">
                <a:latin typeface="Cambria" pitchFamily="18" charset="0"/>
                <a:ea typeface="Cambria" pitchFamily="18" charset="0"/>
                <a:cs typeface="Arial"/>
              </a:rPr>
              <a:t>Removing</a:t>
            </a:r>
            <a:r>
              <a:rPr sz="1800" spc="-20" dirty="0">
                <a:latin typeface="Cambria" pitchFamily="18" charset="0"/>
                <a:ea typeface="Cambria" pitchFamily="18" charset="0"/>
                <a:cs typeface="Arial"/>
              </a:rPr>
              <a:t> </a:t>
            </a:r>
            <a:r>
              <a:rPr sz="1800" spc="-5" dirty="0">
                <a:latin typeface="Cambria" pitchFamily="18" charset="0"/>
                <a:ea typeface="Cambria" pitchFamily="18" charset="0"/>
                <a:cs typeface="Arial"/>
              </a:rPr>
              <a:t>stop</a:t>
            </a:r>
            <a:r>
              <a:rPr sz="1800" spc="-15" dirty="0">
                <a:latin typeface="Cambria" pitchFamily="18" charset="0"/>
                <a:ea typeface="Cambria" pitchFamily="18" charset="0"/>
                <a:cs typeface="Arial"/>
              </a:rPr>
              <a:t> </a:t>
            </a:r>
            <a:r>
              <a:rPr sz="1800" spc="-5" dirty="0">
                <a:latin typeface="Cambria" pitchFamily="18" charset="0"/>
                <a:ea typeface="Cambria" pitchFamily="18" charset="0"/>
                <a:cs typeface="Arial"/>
              </a:rPr>
              <a:t>words</a:t>
            </a:r>
            <a:r>
              <a:rPr sz="1800" spc="-15" dirty="0">
                <a:latin typeface="Cambria" pitchFamily="18" charset="0"/>
                <a:ea typeface="Cambria" pitchFamily="18" charset="0"/>
                <a:cs typeface="Arial"/>
              </a:rPr>
              <a:t> </a:t>
            </a:r>
            <a:r>
              <a:rPr sz="1800" spc="-5" dirty="0">
                <a:latin typeface="Cambria" pitchFamily="18" charset="0"/>
                <a:ea typeface="Cambria" pitchFamily="18" charset="0"/>
                <a:cs typeface="Arial"/>
              </a:rPr>
              <a:t>and</a:t>
            </a:r>
            <a:r>
              <a:rPr sz="1800" spc="-15" dirty="0">
                <a:latin typeface="Cambria" pitchFamily="18" charset="0"/>
                <a:ea typeface="Cambria" pitchFamily="18" charset="0"/>
                <a:cs typeface="Arial"/>
              </a:rPr>
              <a:t> </a:t>
            </a:r>
            <a:r>
              <a:rPr sz="1800" spc="-5" dirty="0">
                <a:latin typeface="Cambria" pitchFamily="18" charset="0"/>
                <a:ea typeface="Cambria" pitchFamily="18" charset="0"/>
                <a:cs typeface="Arial"/>
              </a:rPr>
              <a:t>converting</a:t>
            </a:r>
            <a:r>
              <a:rPr sz="1800" spc="-15" dirty="0">
                <a:latin typeface="Cambria" pitchFamily="18" charset="0"/>
                <a:ea typeface="Cambria" pitchFamily="18" charset="0"/>
                <a:cs typeface="Arial"/>
              </a:rPr>
              <a:t> </a:t>
            </a:r>
            <a:r>
              <a:rPr sz="1800" dirty="0">
                <a:latin typeface="Cambria" pitchFamily="18" charset="0"/>
                <a:ea typeface="Cambria" pitchFamily="18" charset="0"/>
                <a:cs typeface="Arial"/>
              </a:rPr>
              <a:t>to</a:t>
            </a:r>
            <a:r>
              <a:rPr sz="1800" spc="-15" dirty="0">
                <a:latin typeface="Cambria" pitchFamily="18" charset="0"/>
                <a:ea typeface="Cambria" pitchFamily="18" charset="0"/>
                <a:cs typeface="Arial"/>
              </a:rPr>
              <a:t> </a:t>
            </a:r>
            <a:r>
              <a:rPr sz="1800" spc="-5" dirty="0">
                <a:latin typeface="Cambria" pitchFamily="18" charset="0"/>
                <a:ea typeface="Cambria" pitchFamily="18" charset="0"/>
                <a:cs typeface="Arial"/>
              </a:rPr>
              <a:t>lowercase</a:t>
            </a:r>
            <a:endParaRPr sz="1800" dirty="0">
              <a:latin typeface="Cambria" pitchFamily="18" charset="0"/>
              <a:ea typeface="Cambria" pitchFamily="18" charset="0"/>
              <a:cs typeface="Arial"/>
            </a:endParaRPr>
          </a:p>
          <a:p>
            <a:pPr marL="379095" indent="-367030">
              <a:lnSpc>
                <a:spcPct val="100000"/>
              </a:lnSpc>
              <a:spcBef>
                <a:spcPts val="325"/>
              </a:spcBef>
              <a:buChar char="●"/>
              <a:tabLst>
                <a:tab pos="379095" algn="l"/>
                <a:tab pos="379730" algn="l"/>
              </a:tabLst>
            </a:pPr>
            <a:r>
              <a:rPr sz="1800" spc="-5" dirty="0">
                <a:latin typeface="Cambria" pitchFamily="18" charset="0"/>
                <a:ea typeface="Cambria" pitchFamily="18" charset="0"/>
                <a:cs typeface="Arial"/>
              </a:rPr>
              <a:t>Removing</a:t>
            </a:r>
            <a:r>
              <a:rPr sz="1800" spc="-35" dirty="0">
                <a:latin typeface="Cambria" pitchFamily="18" charset="0"/>
                <a:ea typeface="Cambria" pitchFamily="18" charset="0"/>
                <a:cs typeface="Arial"/>
              </a:rPr>
              <a:t> </a:t>
            </a:r>
            <a:r>
              <a:rPr sz="1800" spc="-5" dirty="0">
                <a:latin typeface="Cambria" pitchFamily="18" charset="0"/>
                <a:ea typeface="Cambria" pitchFamily="18" charset="0"/>
                <a:cs typeface="Arial"/>
              </a:rPr>
              <a:t>punctuation</a:t>
            </a:r>
            <a:r>
              <a:rPr sz="1800" spc="-35" dirty="0">
                <a:latin typeface="Cambria" pitchFamily="18" charset="0"/>
                <a:ea typeface="Cambria" pitchFamily="18" charset="0"/>
                <a:cs typeface="Arial"/>
              </a:rPr>
              <a:t> </a:t>
            </a:r>
            <a:r>
              <a:rPr sz="1800" spc="-5" dirty="0">
                <a:latin typeface="Cambria" pitchFamily="18" charset="0"/>
                <a:ea typeface="Cambria" pitchFamily="18" charset="0"/>
                <a:cs typeface="Arial"/>
              </a:rPr>
              <a:t>marks</a:t>
            </a:r>
            <a:endParaRPr sz="1800" dirty="0">
              <a:latin typeface="Cambria" pitchFamily="18" charset="0"/>
              <a:ea typeface="Cambria" pitchFamily="18" charset="0"/>
              <a:cs typeface="Arial"/>
            </a:endParaRPr>
          </a:p>
          <a:p>
            <a:pPr marL="379095" indent="-367030">
              <a:lnSpc>
                <a:spcPct val="100000"/>
              </a:lnSpc>
              <a:spcBef>
                <a:spcPts val="325"/>
              </a:spcBef>
              <a:buChar char="●"/>
              <a:tabLst>
                <a:tab pos="379095" algn="l"/>
                <a:tab pos="379730" algn="l"/>
              </a:tabLst>
            </a:pPr>
            <a:r>
              <a:rPr sz="1800" spc="-5" dirty="0">
                <a:latin typeface="Cambria" pitchFamily="18" charset="0"/>
                <a:ea typeface="Cambria" pitchFamily="18" charset="0"/>
                <a:cs typeface="Arial"/>
              </a:rPr>
              <a:t>Lemmatization,</a:t>
            </a:r>
            <a:r>
              <a:rPr sz="1800" spc="-25" dirty="0">
                <a:latin typeface="Cambria" pitchFamily="18" charset="0"/>
                <a:ea typeface="Cambria" pitchFamily="18" charset="0"/>
                <a:cs typeface="Arial"/>
              </a:rPr>
              <a:t> </a:t>
            </a:r>
            <a:r>
              <a:rPr sz="1800" dirty="0">
                <a:latin typeface="Cambria" pitchFamily="18" charset="0"/>
                <a:ea typeface="Cambria" pitchFamily="18" charset="0"/>
                <a:cs typeface="Arial"/>
              </a:rPr>
              <a:t>tokenization</a:t>
            </a:r>
            <a:r>
              <a:rPr sz="1800" spc="-20" dirty="0">
                <a:latin typeface="Cambria" pitchFamily="18" charset="0"/>
                <a:ea typeface="Cambria" pitchFamily="18" charset="0"/>
                <a:cs typeface="Arial"/>
              </a:rPr>
              <a:t> </a:t>
            </a:r>
            <a:r>
              <a:rPr sz="1800" spc="-5" dirty="0">
                <a:latin typeface="Cambria" pitchFamily="18" charset="0"/>
                <a:ea typeface="Cambria" pitchFamily="18" charset="0"/>
                <a:cs typeface="Arial"/>
              </a:rPr>
              <a:t>and</a:t>
            </a:r>
            <a:r>
              <a:rPr sz="1800" spc="-25" dirty="0">
                <a:latin typeface="Cambria" pitchFamily="18" charset="0"/>
                <a:ea typeface="Cambria" pitchFamily="18" charset="0"/>
                <a:cs typeface="Arial"/>
              </a:rPr>
              <a:t> </a:t>
            </a:r>
            <a:r>
              <a:rPr sz="1800" dirty="0">
                <a:latin typeface="Cambria" pitchFamily="18" charset="0"/>
                <a:ea typeface="Cambria" pitchFamily="18" charset="0"/>
                <a:cs typeface="Arial"/>
              </a:rPr>
              <a:t>text</a:t>
            </a:r>
            <a:r>
              <a:rPr sz="1800" spc="-20" dirty="0">
                <a:latin typeface="Cambria" pitchFamily="18" charset="0"/>
                <a:ea typeface="Cambria" pitchFamily="18" charset="0"/>
                <a:cs typeface="Arial"/>
              </a:rPr>
              <a:t> </a:t>
            </a:r>
            <a:r>
              <a:rPr sz="1800" spc="-5" dirty="0">
                <a:latin typeface="Cambria" pitchFamily="18" charset="0"/>
                <a:ea typeface="Cambria" pitchFamily="18" charset="0"/>
                <a:cs typeface="Arial"/>
              </a:rPr>
              <a:t>vectorization</a:t>
            </a:r>
            <a:endParaRPr sz="1800" dirty="0">
              <a:latin typeface="Cambria" pitchFamily="18" charset="0"/>
              <a:ea typeface="Cambria" pitchFamily="18" charset="0"/>
              <a:cs typeface="Arial"/>
            </a:endParaRPr>
          </a:p>
        </p:txBody>
      </p:sp>
      <p:sp>
        <p:nvSpPr>
          <p:cNvPr id="4" name="object 4"/>
          <p:cNvSpPr txBox="1">
            <a:spLocks noGrp="1"/>
          </p:cNvSpPr>
          <p:nvPr>
            <p:ph type="title"/>
          </p:nvPr>
        </p:nvSpPr>
        <p:spPr>
          <a:xfrm>
            <a:off x="228600" y="209550"/>
            <a:ext cx="5098750" cy="551433"/>
          </a:xfrm>
          <a:prstGeom prst="rect">
            <a:avLst/>
          </a:prstGeom>
        </p:spPr>
        <p:txBody>
          <a:bodyPr vert="horz" wrap="square" lIns="0" tIns="12700" rIns="0" bIns="0" rtlCol="0">
            <a:spAutoFit/>
          </a:bodyPr>
          <a:lstStyle/>
          <a:p>
            <a:pPr marL="12700">
              <a:lnSpc>
                <a:spcPct val="100000"/>
              </a:lnSpc>
              <a:spcBef>
                <a:spcPts val="100"/>
              </a:spcBef>
            </a:pPr>
            <a:r>
              <a:rPr sz="3500" spc="-5" dirty="0">
                <a:latin typeface="Georgia" pitchFamily="18" charset="0"/>
              </a:rPr>
              <a:t>Data</a:t>
            </a:r>
            <a:r>
              <a:rPr sz="3500" spc="-90" dirty="0">
                <a:latin typeface="Georgia" pitchFamily="18" charset="0"/>
              </a:rPr>
              <a:t> </a:t>
            </a:r>
            <a:r>
              <a:rPr sz="3500" spc="-5" dirty="0">
                <a:latin typeface="Georgia" pitchFamily="18" charset="0"/>
              </a:rPr>
              <a:t>Preprocessing</a:t>
            </a:r>
            <a:endParaRPr sz="3500" dirty="0">
              <a:latin typeface="Georgia" pitchFamily="18" charset="0"/>
            </a:endParaRPr>
          </a:p>
        </p:txBody>
      </p:sp>
      <p:sp>
        <p:nvSpPr>
          <p:cNvPr id="5" name="object 3"/>
          <p:cNvSpPr/>
          <p:nvPr/>
        </p:nvSpPr>
        <p:spPr>
          <a:xfrm>
            <a:off x="27709" y="895349"/>
            <a:ext cx="9144000" cy="55245"/>
          </a:xfrm>
          <a:custGeom>
            <a:avLst/>
            <a:gdLst/>
            <a:ahLst/>
            <a:cxnLst/>
            <a:rect l="l" t="t" r="r" b="b"/>
            <a:pathLst>
              <a:path w="9144000" h="643889">
                <a:moveTo>
                  <a:pt x="0" y="0"/>
                </a:moveTo>
                <a:lnTo>
                  <a:pt x="9143999" y="0"/>
                </a:lnTo>
                <a:lnTo>
                  <a:pt x="9143999" y="643699"/>
                </a:lnTo>
                <a:lnTo>
                  <a:pt x="0" y="643699"/>
                </a:lnTo>
                <a:lnTo>
                  <a:pt x="0" y="0"/>
                </a:lnTo>
                <a:close/>
              </a:path>
            </a:pathLst>
          </a:custGeom>
          <a:solidFill>
            <a:srgbClr val="C00000"/>
          </a:solidFill>
        </p:spPr>
        <p:txBody>
          <a:bodyPr wrap="square" lIns="0" tIns="0" rIns="0" bIns="0" rtlCol="0"/>
          <a:lstStyle/>
          <a:p>
            <a:endParaRPr dirty="0"/>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63549" y="1117083"/>
            <a:ext cx="4103651" cy="3198311"/>
          </a:xfrm>
          <a:prstGeom prst="rect">
            <a:avLst/>
          </a:prstGeom>
        </p:spPr>
        <p:txBody>
          <a:bodyPr vert="horz" wrap="square" lIns="0" tIns="12700" rIns="0" bIns="0" rtlCol="0">
            <a:spAutoFit/>
          </a:bodyPr>
          <a:lstStyle/>
          <a:p>
            <a:pPr marL="379095" marR="591820" indent="-367030">
              <a:lnSpc>
                <a:spcPct val="114999"/>
              </a:lnSpc>
              <a:spcBef>
                <a:spcPts val="100"/>
              </a:spcBef>
              <a:buFont typeface="Microsoft Sans Serif"/>
              <a:buChar char="●"/>
              <a:tabLst>
                <a:tab pos="379095" algn="l"/>
                <a:tab pos="379730" algn="l"/>
              </a:tabLst>
            </a:pPr>
            <a:r>
              <a:rPr sz="1800" spc="-20" dirty="0">
                <a:latin typeface="Cambria" pitchFamily="18" charset="0"/>
                <a:ea typeface="Cambria" pitchFamily="18" charset="0"/>
                <a:cs typeface="Arial"/>
              </a:rPr>
              <a:t>We </a:t>
            </a:r>
            <a:r>
              <a:rPr sz="1800" dirty="0">
                <a:latin typeface="Cambria" pitchFamily="18" charset="0"/>
                <a:ea typeface="Cambria" pitchFamily="18" charset="0"/>
                <a:cs typeface="Arial"/>
              </a:rPr>
              <a:t>find that </a:t>
            </a:r>
            <a:r>
              <a:rPr sz="1800" spc="-5" dirty="0">
                <a:latin typeface="Cambria" pitchFamily="18" charset="0"/>
                <a:ea typeface="Cambria" pitchFamily="18" charset="0"/>
                <a:cs typeface="Arial"/>
              </a:rPr>
              <a:t>around 7500 components </a:t>
            </a:r>
            <a:r>
              <a:rPr sz="1800" spc="-490" dirty="0">
                <a:latin typeface="Cambria" pitchFamily="18" charset="0"/>
                <a:ea typeface="Cambria" pitchFamily="18" charset="0"/>
                <a:cs typeface="Arial"/>
              </a:rPr>
              <a:t> </a:t>
            </a:r>
            <a:r>
              <a:rPr sz="1800" spc="-5" dirty="0">
                <a:latin typeface="Cambria" pitchFamily="18" charset="0"/>
                <a:ea typeface="Cambria" pitchFamily="18" charset="0"/>
                <a:cs typeface="Arial"/>
              </a:rPr>
              <a:t>account</a:t>
            </a:r>
            <a:r>
              <a:rPr sz="1800" spc="-15" dirty="0">
                <a:latin typeface="Cambria" pitchFamily="18" charset="0"/>
                <a:ea typeface="Cambria" pitchFamily="18" charset="0"/>
                <a:cs typeface="Arial"/>
              </a:rPr>
              <a:t> </a:t>
            </a:r>
            <a:r>
              <a:rPr sz="1800" dirty="0">
                <a:latin typeface="Cambria" pitchFamily="18" charset="0"/>
                <a:ea typeface="Cambria" pitchFamily="18" charset="0"/>
                <a:cs typeface="Arial"/>
              </a:rPr>
              <a:t>for</a:t>
            </a:r>
            <a:r>
              <a:rPr sz="1800" spc="-10" dirty="0">
                <a:latin typeface="Cambria" pitchFamily="18" charset="0"/>
                <a:ea typeface="Cambria" pitchFamily="18" charset="0"/>
                <a:cs typeface="Arial"/>
              </a:rPr>
              <a:t> </a:t>
            </a:r>
            <a:r>
              <a:rPr sz="1800" spc="-5" dirty="0">
                <a:latin typeface="Cambria" pitchFamily="18" charset="0"/>
                <a:ea typeface="Cambria" pitchFamily="18" charset="0"/>
                <a:cs typeface="Arial"/>
              </a:rPr>
              <a:t>100%</a:t>
            </a:r>
            <a:r>
              <a:rPr sz="1800" spc="-10" dirty="0">
                <a:latin typeface="Cambria" pitchFamily="18" charset="0"/>
                <a:ea typeface="Cambria" pitchFamily="18" charset="0"/>
                <a:cs typeface="Arial"/>
              </a:rPr>
              <a:t> </a:t>
            </a:r>
            <a:r>
              <a:rPr sz="1800" spc="-5" dirty="0">
                <a:latin typeface="Cambria" pitchFamily="18" charset="0"/>
                <a:ea typeface="Cambria" pitchFamily="18" charset="0"/>
                <a:cs typeface="Arial"/>
              </a:rPr>
              <a:t>of</a:t>
            </a:r>
            <a:r>
              <a:rPr sz="1800" spc="-10" dirty="0">
                <a:latin typeface="Cambria" pitchFamily="18" charset="0"/>
                <a:ea typeface="Cambria" pitchFamily="18" charset="0"/>
                <a:cs typeface="Arial"/>
              </a:rPr>
              <a:t> </a:t>
            </a:r>
            <a:r>
              <a:rPr sz="1800" dirty="0">
                <a:latin typeface="Cambria" pitchFamily="18" charset="0"/>
                <a:ea typeface="Cambria" pitchFamily="18" charset="0"/>
                <a:cs typeface="Arial"/>
              </a:rPr>
              <a:t>the</a:t>
            </a:r>
            <a:r>
              <a:rPr sz="1800" spc="-10" dirty="0">
                <a:latin typeface="Cambria" pitchFamily="18" charset="0"/>
                <a:ea typeface="Cambria" pitchFamily="18" charset="0"/>
                <a:cs typeface="Arial"/>
              </a:rPr>
              <a:t> </a:t>
            </a:r>
            <a:r>
              <a:rPr sz="1800" spc="-5" dirty="0">
                <a:latin typeface="Cambria" pitchFamily="18" charset="0"/>
                <a:ea typeface="Cambria" pitchFamily="18" charset="0"/>
                <a:cs typeface="Arial"/>
              </a:rPr>
              <a:t>variance</a:t>
            </a:r>
            <a:endParaRPr sz="1800" dirty="0">
              <a:latin typeface="Cambria" pitchFamily="18" charset="0"/>
              <a:ea typeface="Cambria" pitchFamily="18" charset="0"/>
              <a:cs typeface="Arial"/>
            </a:endParaRPr>
          </a:p>
          <a:p>
            <a:pPr marL="379095" marR="5080" indent="-367030">
              <a:lnSpc>
                <a:spcPct val="114999"/>
              </a:lnSpc>
              <a:buFont typeface="Microsoft Sans Serif"/>
              <a:buChar char="●"/>
              <a:tabLst>
                <a:tab pos="379095" algn="l"/>
                <a:tab pos="379730" algn="l"/>
              </a:tabLst>
            </a:pPr>
            <a:r>
              <a:rPr sz="1800" spc="-5" dirty="0">
                <a:latin typeface="Cambria" pitchFamily="18" charset="0"/>
                <a:ea typeface="Cambria" pitchFamily="18" charset="0"/>
                <a:cs typeface="Arial"/>
              </a:rPr>
              <a:t>Also, just 4000 components comprise more </a:t>
            </a:r>
            <a:r>
              <a:rPr sz="1800" spc="-490" dirty="0">
                <a:latin typeface="Cambria" pitchFamily="18" charset="0"/>
                <a:ea typeface="Cambria" pitchFamily="18" charset="0"/>
                <a:cs typeface="Arial"/>
              </a:rPr>
              <a:t> </a:t>
            </a:r>
            <a:r>
              <a:rPr sz="1800" dirty="0">
                <a:latin typeface="Cambria" pitchFamily="18" charset="0"/>
                <a:ea typeface="Cambria" pitchFamily="18" charset="0"/>
                <a:cs typeface="Arial"/>
              </a:rPr>
              <a:t>than</a:t>
            </a:r>
            <a:r>
              <a:rPr sz="1800" spc="-10" dirty="0">
                <a:latin typeface="Cambria" pitchFamily="18" charset="0"/>
                <a:ea typeface="Cambria" pitchFamily="18" charset="0"/>
                <a:cs typeface="Arial"/>
              </a:rPr>
              <a:t> </a:t>
            </a:r>
            <a:r>
              <a:rPr sz="1800" spc="-5" dirty="0">
                <a:latin typeface="Cambria" pitchFamily="18" charset="0"/>
                <a:ea typeface="Cambria" pitchFamily="18" charset="0"/>
                <a:cs typeface="Arial"/>
              </a:rPr>
              <a:t>80% of</a:t>
            </a:r>
            <a:r>
              <a:rPr sz="1800" spc="-10" dirty="0">
                <a:latin typeface="Cambria" pitchFamily="18" charset="0"/>
                <a:ea typeface="Cambria" pitchFamily="18" charset="0"/>
                <a:cs typeface="Arial"/>
              </a:rPr>
              <a:t> </a:t>
            </a:r>
            <a:r>
              <a:rPr sz="1800" dirty="0">
                <a:latin typeface="Cambria" pitchFamily="18" charset="0"/>
                <a:ea typeface="Cambria" pitchFamily="18" charset="0"/>
                <a:cs typeface="Arial"/>
              </a:rPr>
              <a:t>the</a:t>
            </a:r>
            <a:r>
              <a:rPr sz="1800" spc="-5" dirty="0">
                <a:latin typeface="Cambria" pitchFamily="18" charset="0"/>
                <a:ea typeface="Cambria" pitchFamily="18" charset="0"/>
                <a:cs typeface="Arial"/>
              </a:rPr>
              <a:t> variation</a:t>
            </a:r>
            <a:endParaRPr sz="1800" dirty="0">
              <a:latin typeface="Cambria" pitchFamily="18" charset="0"/>
              <a:ea typeface="Cambria" pitchFamily="18" charset="0"/>
              <a:cs typeface="Arial"/>
            </a:endParaRPr>
          </a:p>
          <a:p>
            <a:pPr marL="379095" marR="44450" indent="-367030">
              <a:lnSpc>
                <a:spcPct val="114999"/>
              </a:lnSpc>
              <a:buFont typeface="Microsoft Sans Serif"/>
              <a:buChar char="●"/>
              <a:tabLst>
                <a:tab pos="379095" algn="l"/>
                <a:tab pos="379730" algn="l"/>
              </a:tabLst>
            </a:pPr>
            <a:r>
              <a:rPr sz="1800" spc="-5" dirty="0">
                <a:latin typeface="Cambria" pitchFamily="18" charset="0"/>
                <a:ea typeface="Cambria" pitchFamily="18" charset="0"/>
                <a:cs typeface="Arial"/>
              </a:rPr>
              <a:t>As </a:t>
            </a:r>
            <a:r>
              <a:rPr sz="1800" dirty="0">
                <a:latin typeface="Cambria" pitchFamily="18" charset="0"/>
                <a:ea typeface="Cambria" pitchFamily="18" charset="0"/>
                <a:cs typeface="Arial"/>
              </a:rPr>
              <a:t>a </a:t>
            </a:r>
            <a:r>
              <a:rPr sz="1800" spc="-5" dirty="0">
                <a:latin typeface="Cambria" pitchFamily="18" charset="0"/>
                <a:ea typeface="Cambria" pitchFamily="18" charset="0"/>
                <a:cs typeface="Arial"/>
              </a:rPr>
              <a:t>result, we can pull </a:t>
            </a:r>
            <a:r>
              <a:rPr sz="1800" dirty="0">
                <a:latin typeface="Cambria" pitchFamily="18" charset="0"/>
                <a:ea typeface="Cambria" pitchFamily="18" charset="0"/>
                <a:cs typeface="Arial"/>
              </a:rPr>
              <a:t>the top </a:t>
            </a:r>
            <a:r>
              <a:rPr sz="1800" spc="-5" dirty="0">
                <a:latin typeface="Cambria" pitchFamily="18" charset="0"/>
                <a:ea typeface="Cambria" pitchFamily="18" charset="0"/>
                <a:cs typeface="Arial"/>
              </a:rPr>
              <a:t>4000 </a:t>
            </a:r>
            <a:r>
              <a:rPr sz="1800" dirty="0">
                <a:latin typeface="Cambria" pitchFamily="18" charset="0"/>
                <a:ea typeface="Cambria" pitchFamily="18" charset="0"/>
                <a:cs typeface="Arial"/>
              </a:rPr>
              <a:t> </a:t>
            </a:r>
            <a:r>
              <a:rPr sz="1800" spc="-5" dirty="0">
                <a:latin typeface="Cambria" pitchFamily="18" charset="0"/>
                <a:ea typeface="Cambria" pitchFamily="18" charset="0"/>
                <a:cs typeface="Arial"/>
              </a:rPr>
              <a:t>components out of </a:t>
            </a:r>
            <a:r>
              <a:rPr sz="1800" dirty="0">
                <a:latin typeface="Cambria" pitchFamily="18" charset="0"/>
                <a:ea typeface="Cambria" pitchFamily="18" charset="0"/>
                <a:cs typeface="Arial"/>
              </a:rPr>
              <a:t>the </a:t>
            </a:r>
            <a:r>
              <a:rPr sz="1800" spc="-5" dirty="0">
                <a:latin typeface="Cambria" pitchFamily="18" charset="0"/>
                <a:ea typeface="Cambria" pitchFamily="18" charset="0"/>
                <a:cs typeface="Arial"/>
              </a:rPr>
              <a:t>model </a:t>
            </a:r>
            <a:r>
              <a:rPr sz="1800" dirty="0">
                <a:latin typeface="Cambria" pitchFamily="18" charset="0"/>
                <a:ea typeface="Cambria" pitchFamily="18" charset="0"/>
                <a:cs typeface="Arial"/>
              </a:rPr>
              <a:t>to </a:t>
            </a:r>
            <a:r>
              <a:rPr sz="1800" spc="-5" dirty="0">
                <a:latin typeface="Cambria" pitchFamily="18" charset="0"/>
                <a:ea typeface="Cambria" pitchFamily="18" charset="0"/>
                <a:cs typeface="Arial"/>
              </a:rPr>
              <a:t>make it </a:t>
            </a:r>
            <a:r>
              <a:rPr sz="1800" dirty="0">
                <a:latin typeface="Cambria" pitchFamily="18" charset="0"/>
                <a:ea typeface="Cambria" pitchFamily="18" charset="0"/>
                <a:cs typeface="Arial"/>
              </a:rPr>
              <a:t> </a:t>
            </a:r>
            <a:r>
              <a:rPr sz="1800" spc="-5" dirty="0">
                <a:latin typeface="Cambria" pitchFamily="18" charset="0"/>
                <a:ea typeface="Cambria" pitchFamily="18" charset="0"/>
                <a:cs typeface="Arial"/>
              </a:rPr>
              <a:t>simpler and less dimensional while still </a:t>
            </a:r>
            <a:r>
              <a:rPr sz="1800" dirty="0">
                <a:latin typeface="Cambria" pitchFamily="18" charset="0"/>
                <a:ea typeface="Cambria" pitchFamily="18" charset="0"/>
                <a:cs typeface="Arial"/>
              </a:rPr>
              <a:t> </a:t>
            </a:r>
            <a:r>
              <a:rPr sz="1800" spc="-5" dirty="0">
                <a:latin typeface="Cambria" pitchFamily="18" charset="0"/>
                <a:ea typeface="Cambria" pitchFamily="18" charset="0"/>
                <a:cs typeface="Arial"/>
              </a:rPr>
              <a:t>being able </a:t>
            </a:r>
            <a:r>
              <a:rPr sz="1800" dirty="0">
                <a:latin typeface="Cambria" pitchFamily="18" charset="0"/>
                <a:ea typeface="Cambria" pitchFamily="18" charset="0"/>
                <a:cs typeface="Arial"/>
              </a:rPr>
              <a:t>to </a:t>
            </a:r>
            <a:r>
              <a:rPr sz="1800" spc="-5" dirty="0">
                <a:latin typeface="Cambria" pitchFamily="18" charset="0"/>
                <a:ea typeface="Cambria" pitchFamily="18" charset="0"/>
                <a:cs typeface="Arial"/>
              </a:rPr>
              <a:t>account </a:t>
            </a:r>
            <a:r>
              <a:rPr sz="1800" dirty="0">
                <a:latin typeface="Cambria" pitchFamily="18" charset="0"/>
                <a:ea typeface="Cambria" pitchFamily="18" charset="0"/>
                <a:cs typeface="Arial"/>
              </a:rPr>
              <a:t>for </a:t>
            </a:r>
            <a:r>
              <a:rPr sz="1800" spc="-5" dirty="0">
                <a:latin typeface="Cambria" pitchFamily="18" charset="0"/>
                <a:ea typeface="Cambria" pitchFamily="18" charset="0"/>
                <a:cs typeface="Arial"/>
              </a:rPr>
              <a:t>more </a:t>
            </a:r>
            <a:r>
              <a:rPr sz="1800" dirty="0">
                <a:latin typeface="Cambria" pitchFamily="18" charset="0"/>
                <a:ea typeface="Cambria" pitchFamily="18" charset="0"/>
                <a:cs typeface="Arial"/>
              </a:rPr>
              <a:t>than </a:t>
            </a:r>
            <a:r>
              <a:rPr sz="1800" spc="-5" dirty="0">
                <a:latin typeface="Cambria" pitchFamily="18" charset="0"/>
                <a:ea typeface="Cambria" pitchFamily="18" charset="0"/>
                <a:cs typeface="Arial"/>
              </a:rPr>
              <a:t>80% of </a:t>
            </a:r>
            <a:r>
              <a:rPr sz="1800" spc="-490" dirty="0">
                <a:latin typeface="Cambria" pitchFamily="18" charset="0"/>
                <a:ea typeface="Cambria" pitchFamily="18" charset="0"/>
                <a:cs typeface="Arial"/>
              </a:rPr>
              <a:t> </a:t>
            </a:r>
            <a:r>
              <a:rPr sz="1800" spc="-5" dirty="0">
                <a:latin typeface="Cambria" pitchFamily="18" charset="0"/>
                <a:ea typeface="Cambria" pitchFamily="18" charset="0"/>
                <a:cs typeface="Arial"/>
              </a:rPr>
              <a:t>variance.</a:t>
            </a:r>
            <a:endParaRPr sz="1800" dirty="0">
              <a:latin typeface="Cambria" pitchFamily="18" charset="0"/>
              <a:ea typeface="Cambria" pitchFamily="18" charset="0"/>
              <a:cs typeface="Arial"/>
            </a:endParaRPr>
          </a:p>
        </p:txBody>
      </p:sp>
      <p:sp>
        <p:nvSpPr>
          <p:cNvPr id="4" name="object 4"/>
          <p:cNvSpPr txBox="1">
            <a:spLocks noGrp="1"/>
          </p:cNvSpPr>
          <p:nvPr>
            <p:ph type="title"/>
          </p:nvPr>
        </p:nvSpPr>
        <p:spPr>
          <a:xfrm>
            <a:off x="133625" y="267717"/>
            <a:ext cx="8476975" cy="505267"/>
          </a:xfrm>
          <a:prstGeom prst="rect">
            <a:avLst/>
          </a:prstGeom>
        </p:spPr>
        <p:txBody>
          <a:bodyPr vert="horz" wrap="square" lIns="0" tIns="12700" rIns="0" bIns="0" rtlCol="0">
            <a:spAutoFit/>
          </a:bodyPr>
          <a:lstStyle/>
          <a:p>
            <a:pPr marL="12700">
              <a:lnSpc>
                <a:spcPct val="100000"/>
              </a:lnSpc>
              <a:spcBef>
                <a:spcPts val="100"/>
              </a:spcBef>
            </a:pPr>
            <a:r>
              <a:rPr sz="3200" spc="-5" dirty="0">
                <a:latin typeface="Georgia" pitchFamily="18" charset="0"/>
              </a:rPr>
              <a:t>Dimensionality</a:t>
            </a:r>
            <a:r>
              <a:rPr sz="3200" spc="-30" dirty="0">
                <a:latin typeface="Georgia" pitchFamily="18" charset="0"/>
              </a:rPr>
              <a:t> </a:t>
            </a:r>
            <a:r>
              <a:rPr sz="3200" spc="-5" dirty="0">
                <a:latin typeface="Georgia" pitchFamily="18" charset="0"/>
              </a:rPr>
              <a:t>reduction</a:t>
            </a:r>
            <a:r>
              <a:rPr sz="3200" spc="-30" dirty="0">
                <a:latin typeface="Georgia" pitchFamily="18" charset="0"/>
              </a:rPr>
              <a:t> </a:t>
            </a:r>
            <a:r>
              <a:rPr sz="3200" spc="-10" dirty="0">
                <a:latin typeface="Georgia" pitchFamily="18" charset="0"/>
              </a:rPr>
              <a:t>using</a:t>
            </a:r>
            <a:r>
              <a:rPr sz="3200" spc="-35" dirty="0">
                <a:latin typeface="Georgia" pitchFamily="18" charset="0"/>
              </a:rPr>
              <a:t> </a:t>
            </a:r>
            <a:r>
              <a:rPr sz="3200" spc="-5" dirty="0">
                <a:latin typeface="Georgia" pitchFamily="18" charset="0"/>
              </a:rPr>
              <a:t>PCA</a:t>
            </a:r>
            <a:endParaRPr sz="3200" dirty="0">
              <a:latin typeface="Georgia" pitchFamily="18" charset="0"/>
            </a:endParaRPr>
          </a:p>
        </p:txBody>
      </p:sp>
      <p:pic>
        <p:nvPicPr>
          <p:cNvPr id="10242"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587" r="1587"/>
          <a:stretch/>
        </p:blipFill>
        <p:spPr bwMode="auto">
          <a:xfrm>
            <a:off x="4267201" y="1126117"/>
            <a:ext cx="4800600" cy="3193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object 3"/>
          <p:cNvSpPr/>
          <p:nvPr/>
        </p:nvSpPr>
        <p:spPr>
          <a:xfrm>
            <a:off x="27709" y="895349"/>
            <a:ext cx="9144000" cy="55245"/>
          </a:xfrm>
          <a:custGeom>
            <a:avLst/>
            <a:gdLst/>
            <a:ahLst/>
            <a:cxnLst/>
            <a:rect l="l" t="t" r="r" b="b"/>
            <a:pathLst>
              <a:path w="9144000" h="643889">
                <a:moveTo>
                  <a:pt x="0" y="0"/>
                </a:moveTo>
                <a:lnTo>
                  <a:pt x="9143999" y="0"/>
                </a:lnTo>
                <a:lnTo>
                  <a:pt x="9143999" y="643699"/>
                </a:lnTo>
                <a:lnTo>
                  <a:pt x="0" y="643699"/>
                </a:lnTo>
                <a:lnTo>
                  <a:pt x="0" y="0"/>
                </a:lnTo>
                <a:close/>
              </a:path>
            </a:pathLst>
          </a:custGeom>
          <a:solidFill>
            <a:srgbClr val="C00000"/>
          </a:solidFill>
        </p:spPr>
        <p:txBody>
          <a:bodyPr wrap="square" lIns="0" tIns="0" rIns="0" bIns="0" rtlCol="0"/>
          <a:lstStyle/>
          <a:p>
            <a:endParaRPr dirty="0"/>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52401" y="3486150"/>
            <a:ext cx="8763000" cy="1582997"/>
          </a:xfrm>
          <a:prstGeom prst="rect">
            <a:avLst/>
          </a:prstGeom>
        </p:spPr>
        <p:txBody>
          <a:bodyPr vert="horz" wrap="square" lIns="0" tIns="12700" rIns="0" bIns="0" rtlCol="0">
            <a:spAutoFit/>
          </a:bodyPr>
          <a:lstStyle/>
          <a:p>
            <a:pPr marL="356235" marR="459740" indent="-344170">
              <a:lnSpc>
                <a:spcPct val="114999"/>
              </a:lnSpc>
              <a:spcBef>
                <a:spcPts val="100"/>
              </a:spcBef>
              <a:buClr>
                <a:srgbClr val="000000"/>
              </a:buClr>
              <a:buChar char="●"/>
              <a:tabLst>
                <a:tab pos="356235" algn="l"/>
                <a:tab pos="356870" algn="l"/>
              </a:tabLst>
            </a:pPr>
            <a:r>
              <a:rPr sz="1500" dirty="0">
                <a:solidFill>
                  <a:srgbClr val="212121"/>
                </a:solidFill>
                <a:latin typeface="Cambria" pitchFamily="18" charset="0"/>
                <a:ea typeface="Cambria" pitchFamily="18" charset="0"/>
                <a:cs typeface="Arial"/>
              </a:rPr>
              <a:t>A</a:t>
            </a:r>
            <a:r>
              <a:rPr sz="1500" spc="-90" dirty="0">
                <a:solidFill>
                  <a:srgbClr val="212121"/>
                </a:solidFill>
                <a:latin typeface="Cambria" pitchFamily="18" charset="0"/>
                <a:ea typeface="Cambria" pitchFamily="18" charset="0"/>
                <a:cs typeface="Arial"/>
              </a:rPr>
              <a:t> </a:t>
            </a:r>
            <a:r>
              <a:rPr sz="1500" spc="-5" dirty="0">
                <a:solidFill>
                  <a:srgbClr val="212121"/>
                </a:solidFill>
                <a:latin typeface="Cambria" pitchFamily="18" charset="0"/>
                <a:ea typeface="Cambria" pitchFamily="18" charset="0"/>
                <a:cs typeface="Arial"/>
              </a:rPr>
              <a:t>well-liked</a:t>
            </a:r>
            <a:r>
              <a:rPr sz="1500" spc="-30" dirty="0">
                <a:solidFill>
                  <a:srgbClr val="212121"/>
                </a:solidFill>
                <a:latin typeface="Cambria" pitchFamily="18" charset="0"/>
                <a:ea typeface="Cambria" pitchFamily="18" charset="0"/>
                <a:cs typeface="Arial"/>
              </a:rPr>
              <a:t> </a:t>
            </a:r>
            <a:r>
              <a:rPr sz="1500" spc="-5" dirty="0">
                <a:solidFill>
                  <a:srgbClr val="212121"/>
                </a:solidFill>
                <a:latin typeface="Cambria" pitchFamily="18" charset="0"/>
                <a:ea typeface="Cambria" pitchFamily="18" charset="0"/>
                <a:cs typeface="Arial"/>
              </a:rPr>
              <a:t>unsupervised</a:t>
            </a:r>
            <a:r>
              <a:rPr sz="1500" spc="-35" dirty="0">
                <a:solidFill>
                  <a:srgbClr val="212121"/>
                </a:solidFill>
                <a:latin typeface="Cambria" pitchFamily="18" charset="0"/>
                <a:ea typeface="Cambria" pitchFamily="18" charset="0"/>
                <a:cs typeface="Arial"/>
              </a:rPr>
              <a:t> </a:t>
            </a:r>
            <a:r>
              <a:rPr sz="1500" spc="-5" dirty="0">
                <a:solidFill>
                  <a:srgbClr val="212121"/>
                </a:solidFill>
                <a:latin typeface="Cambria" pitchFamily="18" charset="0"/>
                <a:ea typeface="Cambria" pitchFamily="18" charset="0"/>
                <a:cs typeface="Arial"/>
              </a:rPr>
              <a:t>machine </a:t>
            </a:r>
            <a:r>
              <a:rPr sz="1500" spc="-400" dirty="0">
                <a:solidFill>
                  <a:srgbClr val="212121"/>
                </a:solidFill>
                <a:latin typeface="Cambria" pitchFamily="18" charset="0"/>
                <a:ea typeface="Cambria" pitchFamily="18" charset="0"/>
                <a:cs typeface="Arial"/>
              </a:rPr>
              <a:t> </a:t>
            </a:r>
            <a:r>
              <a:rPr sz="1500" spc="-5" dirty="0">
                <a:solidFill>
                  <a:srgbClr val="212121"/>
                </a:solidFill>
                <a:latin typeface="Cambria" pitchFamily="18" charset="0"/>
                <a:ea typeface="Cambria" pitchFamily="18" charset="0"/>
                <a:cs typeface="Arial"/>
              </a:rPr>
              <a:t>learning method </a:t>
            </a:r>
            <a:r>
              <a:rPr sz="1500" dirty="0">
                <a:solidFill>
                  <a:srgbClr val="212121"/>
                </a:solidFill>
                <a:latin typeface="Cambria" pitchFamily="18" charset="0"/>
                <a:ea typeface="Cambria" pitchFamily="18" charset="0"/>
                <a:cs typeface="Arial"/>
              </a:rPr>
              <a:t>for </a:t>
            </a:r>
            <a:r>
              <a:rPr sz="1500" spc="-5" dirty="0">
                <a:solidFill>
                  <a:srgbClr val="212121"/>
                </a:solidFill>
                <a:latin typeface="Cambria" pitchFamily="18" charset="0"/>
                <a:ea typeface="Cambria" pitchFamily="18" charset="0"/>
                <a:cs typeface="Arial"/>
              </a:rPr>
              <a:t>combining </a:t>
            </a:r>
            <a:r>
              <a:rPr sz="1500" dirty="0">
                <a:solidFill>
                  <a:srgbClr val="212121"/>
                </a:solidFill>
                <a:latin typeface="Cambria" pitchFamily="18" charset="0"/>
                <a:ea typeface="Cambria" pitchFamily="18" charset="0"/>
                <a:cs typeface="Arial"/>
              </a:rPr>
              <a:t> </a:t>
            </a:r>
            <a:r>
              <a:rPr sz="1500" spc="-5" dirty="0">
                <a:solidFill>
                  <a:srgbClr val="212121"/>
                </a:solidFill>
                <a:latin typeface="Cambria" pitchFamily="18" charset="0"/>
                <a:ea typeface="Cambria" pitchFamily="18" charset="0"/>
                <a:cs typeface="Arial"/>
              </a:rPr>
              <a:t>comparable</a:t>
            </a:r>
            <a:r>
              <a:rPr sz="1500" spc="-15" dirty="0">
                <a:solidFill>
                  <a:srgbClr val="212121"/>
                </a:solidFill>
                <a:latin typeface="Cambria" pitchFamily="18" charset="0"/>
                <a:ea typeface="Cambria" pitchFamily="18" charset="0"/>
                <a:cs typeface="Arial"/>
              </a:rPr>
              <a:t> </a:t>
            </a:r>
            <a:r>
              <a:rPr sz="1500" spc="-5" dirty="0">
                <a:solidFill>
                  <a:srgbClr val="212121"/>
                </a:solidFill>
                <a:latin typeface="Cambria" pitchFamily="18" charset="0"/>
                <a:ea typeface="Cambria" pitchFamily="18" charset="0"/>
                <a:cs typeface="Arial"/>
              </a:rPr>
              <a:t>data</a:t>
            </a:r>
            <a:r>
              <a:rPr sz="1500" spc="-15" dirty="0">
                <a:solidFill>
                  <a:srgbClr val="212121"/>
                </a:solidFill>
                <a:latin typeface="Cambria" pitchFamily="18" charset="0"/>
                <a:ea typeface="Cambria" pitchFamily="18" charset="0"/>
                <a:cs typeface="Arial"/>
              </a:rPr>
              <a:t> </a:t>
            </a:r>
            <a:r>
              <a:rPr sz="1500" spc="-5" dirty="0">
                <a:solidFill>
                  <a:srgbClr val="212121"/>
                </a:solidFill>
                <a:latin typeface="Cambria" pitchFamily="18" charset="0"/>
                <a:ea typeface="Cambria" pitchFamily="18" charset="0"/>
                <a:cs typeface="Arial"/>
              </a:rPr>
              <a:t>points</a:t>
            </a:r>
            <a:r>
              <a:rPr sz="1500" spc="-15" dirty="0">
                <a:solidFill>
                  <a:srgbClr val="212121"/>
                </a:solidFill>
                <a:latin typeface="Cambria" pitchFamily="18" charset="0"/>
                <a:ea typeface="Cambria" pitchFamily="18" charset="0"/>
                <a:cs typeface="Arial"/>
              </a:rPr>
              <a:t> </a:t>
            </a:r>
            <a:r>
              <a:rPr sz="1500" spc="-5" dirty="0">
                <a:solidFill>
                  <a:srgbClr val="212121"/>
                </a:solidFill>
                <a:latin typeface="Cambria" pitchFamily="18" charset="0"/>
                <a:ea typeface="Cambria" pitchFamily="18" charset="0"/>
                <a:cs typeface="Arial"/>
              </a:rPr>
              <a:t>is</a:t>
            </a:r>
            <a:r>
              <a:rPr sz="1500" spc="-15" dirty="0">
                <a:solidFill>
                  <a:srgbClr val="212121"/>
                </a:solidFill>
                <a:latin typeface="Cambria" pitchFamily="18" charset="0"/>
                <a:ea typeface="Cambria" pitchFamily="18" charset="0"/>
                <a:cs typeface="Arial"/>
              </a:rPr>
              <a:t> </a:t>
            </a:r>
            <a:r>
              <a:rPr sz="1500" spc="-5" dirty="0">
                <a:solidFill>
                  <a:srgbClr val="212121"/>
                </a:solidFill>
                <a:latin typeface="Cambria" pitchFamily="18" charset="0"/>
                <a:ea typeface="Cambria" pitchFamily="18" charset="0"/>
                <a:cs typeface="Arial"/>
              </a:rPr>
              <a:t>called</a:t>
            </a:r>
            <a:endParaRPr sz="1500" dirty="0">
              <a:latin typeface="Cambria" pitchFamily="18" charset="0"/>
              <a:ea typeface="Cambria" pitchFamily="18" charset="0"/>
              <a:cs typeface="Arial"/>
            </a:endParaRPr>
          </a:p>
          <a:p>
            <a:pPr marL="356235" marR="5080">
              <a:lnSpc>
                <a:spcPct val="114999"/>
              </a:lnSpc>
            </a:pPr>
            <a:r>
              <a:rPr sz="1500" spc="-5" dirty="0">
                <a:solidFill>
                  <a:srgbClr val="212121"/>
                </a:solidFill>
                <a:latin typeface="Cambria" pitchFamily="18" charset="0"/>
                <a:ea typeface="Cambria" pitchFamily="18" charset="0"/>
                <a:cs typeface="Arial"/>
              </a:rPr>
              <a:t>K-means</a:t>
            </a:r>
            <a:r>
              <a:rPr sz="1500" dirty="0">
                <a:solidFill>
                  <a:srgbClr val="212121"/>
                </a:solidFill>
                <a:latin typeface="Cambria" pitchFamily="18" charset="0"/>
                <a:ea typeface="Cambria" pitchFamily="18" charset="0"/>
                <a:cs typeface="Arial"/>
              </a:rPr>
              <a:t> </a:t>
            </a:r>
            <a:r>
              <a:rPr sz="1500" spc="-5" dirty="0">
                <a:solidFill>
                  <a:srgbClr val="212121"/>
                </a:solidFill>
                <a:latin typeface="Cambria" pitchFamily="18" charset="0"/>
                <a:ea typeface="Cambria" pitchFamily="18" charset="0"/>
                <a:cs typeface="Arial"/>
              </a:rPr>
              <a:t>clustering.</a:t>
            </a:r>
            <a:r>
              <a:rPr sz="1500" spc="405" dirty="0">
                <a:solidFill>
                  <a:srgbClr val="212121"/>
                </a:solidFill>
                <a:latin typeface="Cambria" pitchFamily="18" charset="0"/>
                <a:ea typeface="Cambria" pitchFamily="18" charset="0"/>
                <a:cs typeface="Arial"/>
              </a:rPr>
              <a:t> </a:t>
            </a:r>
            <a:r>
              <a:rPr sz="1500" spc="-5" dirty="0">
                <a:solidFill>
                  <a:srgbClr val="212121"/>
                </a:solidFill>
                <a:latin typeface="Cambria" pitchFamily="18" charset="0"/>
                <a:ea typeface="Cambria" pitchFamily="18" charset="0"/>
                <a:cs typeface="Arial"/>
              </a:rPr>
              <a:t>K-means </a:t>
            </a:r>
            <a:r>
              <a:rPr sz="1500" dirty="0">
                <a:solidFill>
                  <a:srgbClr val="212121"/>
                </a:solidFill>
                <a:latin typeface="Cambria" pitchFamily="18" charset="0"/>
                <a:ea typeface="Cambria" pitchFamily="18" charset="0"/>
                <a:cs typeface="Arial"/>
              </a:rPr>
              <a:t> </a:t>
            </a:r>
            <a:r>
              <a:rPr sz="1500" spc="-5" dirty="0">
                <a:solidFill>
                  <a:srgbClr val="212121"/>
                </a:solidFill>
                <a:latin typeface="Cambria" pitchFamily="18" charset="0"/>
                <a:ea typeface="Cambria" pitchFamily="18" charset="0"/>
                <a:cs typeface="Arial"/>
              </a:rPr>
              <a:t>clustering</a:t>
            </a:r>
            <a:r>
              <a:rPr sz="1500" spc="5" dirty="0">
                <a:solidFill>
                  <a:srgbClr val="212121"/>
                </a:solidFill>
                <a:latin typeface="Cambria" pitchFamily="18" charset="0"/>
                <a:ea typeface="Cambria" pitchFamily="18" charset="0"/>
                <a:cs typeface="Arial"/>
              </a:rPr>
              <a:t> </a:t>
            </a:r>
            <a:r>
              <a:rPr sz="1500" spc="-5" dirty="0">
                <a:solidFill>
                  <a:srgbClr val="212121"/>
                </a:solidFill>
                <a:latin typeface="Cambria" pitchFamily="18" charset="0"/>
                <a:ea typeface="Cambria" pitchFamily="18" charset="0"/>
                <a:cs typeface="Arial"/>
              </a:rPr>
              <a:t>aims</a:t>
            </a:r>
            <a:r>
              <a:rPr sz="1500" spc="10" dirty="0">
                <a:solidFill>
                  <a:srgbClr val="212121"/>
                </a:solidFill>
                <a:latin typeface="Cambria" pitchFamily="18" charset="0"/>
                <a:ea typeface="Cambria" pitchFamily="18" charset="0"/>
                <a:cs typeface="Arial"/>
              </a:rPr>
              <a:t> </a:t>
            </a:r>
            <a:r>
              <a:rPr sz="1500" dirty="0">
                <a:solidFill>
                  <a:srgbClr val="212121"/>
                </a:solidFill>
                <a:latin typeface="Cambria" pitchFamily="18" charset="0"/>
                <a:ea typeface="Cambria" pitchFamily="18" charset="0"/>
                <a:cs typeface="Arial"/>
              </a:rPr>
              <a:t>to</a:t>
            </a:r>
            <a:r>
              <a:rPr sz="1500" spc="5" dirty="0">
                <a:solidFill>
                  <a:srgbClr val="212121"/>
                </a:solidFill>
                <a:latin typeface="Cambria" pitchFamily="18" charset="0"/>
                <a:ea typeface="Cambria" pitchFamily="18" charset="0"/>
                <a:cs typeface="Arial"/>
              </a:rPr>
              <a:t> </a:t>
            </a:r>
            <a:r>
              <a:rPr sz="1500" spc="-5" dirty="0">
                <a:solidFill>
                  <a:srgbClr val="212121"/>
                </a:solidFill>
                <a:latin typeface="Cambria" pitchFamily="18" charset="0"/>
                <a:ea typeface="Cambria" pitchFamily="18" charset="0"/>
                <a:cs typeface="Arial"/>
              </a:rPr>
              <a:t>divide</a:t>
            </a:r>
            <a:r>
              <a:rPr sz="1500" spc="10" dirty="0">
                <a:solidFill>
                  <a:srgbClr val="212121"/>
                </a:solidFill>
                <a:latin typeface="Cambria" pitchFamily="18" charset="0"/>
                <a:ea typeface="Cambria" pitchFamily="18" charset="0"/>
                <a:cs typeface="Arial"/>
              </a:rPr>
              <a:t> </a:t>
            </a:r>
            <a:r>
              <a:rPr sz="1500" dirty="0">
                <a:solidFill>
                  <a:srgbClr val="212121"/>
                </a:solidFill>
                <a:latin typeface="Cambria" pitchFamily="18" charset="0"/>
                <a:ea typeface="Cambria" pitchFamily="18" charset="0"/>
                <a:cs typeface="Arial"/>
              </a:rPr>
              <a:t>a</a:t>
            </a:r>
            <a:r>
              <a:rPr sz="1500" spc="5" dirty="0">
                <a:solidFill>
                  <a:srgbClr val="212121"/>
                </a:solidFill>
                <a:latin typeface="Cambria" pitchFamily="18" charset="0"/>
                <a:ea typeface="Cambria" pitchFamily="18" charset="0"/>
                <a:cs typeface="Arial"/>
              </a:rPr>
              <a:t> </a:t>
            </a:r>
            <a:r>
              <a:rPr sz="1500" spc="-5" dirty="0">
                <a:solidFill>
                  <a:srgbClr val="212121"/>
                </a:solidFill>
                <a:latin typeface="Cambria" pitchFamily="18" charset="0"/>
                <a:ea typeface="Cambria" pitchFamily="18" charset="0"/>
                <a:cs typeface="Arial"/>
              </a:rPr>
              <a:t>dataset</a:t>
            </a:r>
            <a:r>
              <a:rPr sz="1500" spc="10" dirty="0">
                <a:solidFill>
                  <a:srgbClr val="212121"/>
                </a:solidFill>
                <a:latin typeface="Cambria" pitchFamily="18" charset="0"/>
                <a:ea typeface="Cambria" pitchFamily="18" charset="0"/>
                <a:cs typeface="Arial"/>
              </a:rPr>
              <a:t> </a:t>
            </a:r>
            <a:r>
              <a:rPr sz="1500" spc="-5" dirty="0">
                <a:solidFill>
                  <a:srgbClr val="212121"/>
                </a:solidFill>
                <a:latin typeface="Cambria" pitchFamily="18" charset="0"/>
                <a:ea typeface="Cambria" pitchFamily="18" charset="0"/>
                <a:cs typeface="Arial"/>
              </a:rPr>
              <a:t>into </a:t>
            </a:r>
            <a:r>
              <a:rPr sz="1500" dirty="0">
                <a:solidFill>
                  <a:srgbClr val="212121"/>
                </a:solidFill>
                <a:latin typeface="Cambria" pitchFamily="18" charset="0"/>
                <a:ea typeface="Cambria" pitchFamily="18" charset="0"/>
                <a:cs typeface="Arial"/>
              </a:rPr>
              <a:t> k </a:t>
            </a:r>
            <a:r>
              <a:rPr sz="1500" spc="-5" dirty="0">
                <a:solidFill>
                  <a:srgbClr val="212121"/>
                </a:solidFill>
                <a:latin typeface="Cambria" pitchFamily="18" charset="0"/>
                <a:ea typeface="Cambria" pitchFamily="18" charset="0"/>
                <a:cs typeface="Arial"/>
              </a:rPr>
              <a:t>clusters, each of which is represented </a:t>
            </a:r>
            <a:r>
              <a:rPr sz="1500" spc="-405" dirty="0">
                <a:solidFill>
                  <a:srgbClr val="212121"/>
                </a:solidFill>
                <a:latin typeface="Cambria" pitchFamily="18" charset="0"/>
                <a:ea typeface="Cambria" pitchFamily="18" charset="0"/>
                <a:cs typeface="Arial"/>
              </a:rPr>
              <a:t> </a:t>
            </a:r>
            <a:r>
              <a:rPr sz="1500" spc="-5" dirty="0">
                <a:solidFill>
                  <a:srgbClr val="212121"/>
                </a:solidFill>
                <a:latin typeface="Cambria" pitchFamily="18" charset="0"/>
                <a:ea typeface="Cambria" pitchFamily="18" charset="0"/>
                <a:cs typeface="Arial"/>
              </a:rPr>
              <a:t>by</a:t>
            </a:r>
            <a:r>
              <a:rPr sz="1500" spc="60" dirty="0">
                <a:solidFill>
                  <a:srgbClr val="212121"/>
                </a:solidFill>
                <a:latin typeface="Cambria" pitchFamily="18" charset="0"/>
                <a:ea typeface="Cambria" pitchFamily="18" charset="0"/>
                <a:cs typeface="Arial"/>
              </a:rPr>
              <a:t> </a:t>
            </a:r>
            <a:r>
              <a:rPr sz="1500" spc="-5" dirty="0">
                <a:solidFill>
                  <a:srgbClr val="212121"/>
                </a:solidFill>
                <a:latin typeface="Cambria" pitchFamily="18" charset="0"/>
                <a:ea typeface="Cambria" pitchFamily="18" charset="0"/>
                <a:cs typeface="Arial"/>
              </a:rPr>
              <a:t>its</a:t>
            </a:r>
            <a:r>
              <a:rPr sz="1500" spc="65" dirty="0">
                <a:solidFill>
                  <a:srgbClr val="212121"/>
                </a:solidFill>
                <a:latin typeface="Cambria" pitchFamily="18" charset="0"/>
                <a:ea typeface="Cambria" pitchFamily="18" charset="0"/>
                <a:cs typeface="Arial"/>
              </a:rPr>
              <a:t> </a:t>
            </a:r>
            <a:r>
              <a:rPr sz="1500" spc="-5" dirty="0">
                <a:solidFill>
                  <a:srgbClr val="212121"/>
                </a:solidFill>
                <a:latin typeface="Cambria" pitchFamily="18" charset="0"/>
                <a:ea typeface="Cambria" pitchFamily="18" charset="0"/>
                <a:cs typeface="Arial"/>
              </a:rPr>
              <a:t>centroid</a:t>
            </a:r>
            <a:r>
              <a:rPr sz="1500" spc="65" dirty="0">
                <a:solidFill>
                  <a:srgbClr val="212121"/>
                </a:solidFill>
                <a:latin typeface="Cambria" pitchFamily="18" charset="0"/>
                <a:ea typeface="Cambria" pitchFamily="18" charset="0"/>
                <a:cs typeface="Arial"/>
              </a:rPr>
              <a:t> </a:t>
            </a:r>
            <a:r>
              <a:rPr sz="1500" spc="-5" dirty="0">
                <a:solidFill>
                  <a:srgbClr val="212121"/>
                </a:solidFill>
                <a:latin typeface="Cambria" pitchFamily="18" charset="0"/>
                <a:ea typeface="Cambria" pitchFamily="18" charset="0"/>
                <a:cs typeface="Arial"/>
              </a:rPr>
              <a:t>and</a:t>
            </a:r>
            <a:r>
              <a:rPr sz="1500" spc="60" dirty="0">
                <a:solidFill>
                  <a:srgbClr val="212121"/>
                </a:solidFill>
                <a:latin typeface="Cambria" pitchFamily="18" charset="0"/>
                <a:ea typeface="Cambria" pitchFamily="18" charset="0"/>
                <a:cs typeface="Arial"/>
              </a:rPr>
              <a:t> </a:t>
            </a:r>
            <a:r>
              <a:rPr sz="1500" spc="-5" dirty="0">
                <a:solidFill>
                  <a:srgbClr val="212121"/>
                </a:solidFill>
                <a:latin typeface="Cambria" pitchFamily="18" charset="0"/>
                <a:ea typeface="Cambria" pitchFamily="18" charset="0"/>
                <a:cs typeface="Arial"/>
              </a:rPr>
              <a:t>contains</a:t>
            </a:r>
            <a:r>
              <a:rPr sz="1500" spc="65" dirty="0">
                <a:solidFill>
                  <a:srgbClr val="212121"/>
                </a:solidFill>
                <a:latin typeface="Cambria" pitchFamily="18" charset="0"/>
                <a:ea typeface="Cambria" pitchFamily="18" charset="0"/>
                <a:cs typeface="Arial"/>
              </a:rPr>
              <a:t> </a:t>
            </a:r>
            <a:r>
              <a:rPr sz="1500" spc="-5" dirty="0">
                <a:solidFill>
                  <a:srgbClr val="212121"/>
                </a:solidFill>
                <a:latin typeface="Cambria" pitchFamily="18" charset="0"/>
                <a:ea typeface="Cambria" pitchFamily="18" charset="0"/>
                <a:cs typeface="Arial"/>
              </a:rPr>
              <a:t>similar </a:t>
            </a:r>
            <a:r>
              <a:rPr sz="1500" dirty="0">
                <a:solidFill>
                  <a:srgbClr val="212121"/>
                </a:solidFill>
                <a:latin typeface="Cambria" pitchFamily="18" charset="0"/>
                <a:ea typeface="Cambria" pitchFamily="18" charset="0"/>
                <a:cs typeface="Arial"/>
              </a:rPr>
              <a:t> </a:t>
            </a:r>
            <a:r>
              <a:rPr sz="1500" spc="-5" dirty="0">
                <a:solidFill>
                  <a:srgbClr val="212121"/>
                </a:solidFill>
                <a:latin typeface="Cambria" pitchFamily="18" charset="0"/>
                <a:ea typeface="Cambria" pitchFamily="18" charset="0"/>
                <a:cs typeface="Arial"/>
              </a:rPr>
              <a:t>data</a:t>
            </a:r>
            <a:r>
              <a:rPr sz="1500" spc="-10" dirty="0">
                <a:solidFill>
                  <a:srgbClr val="212121"/>
                </a:solidFill>
                <a:latin typeface="Cambria" pitchFamily="18" charset="0"/>
                <a:ea typeface="Cambria" pitchFamily="18" charset="0"/>
                <a:cs typeface="Arial"/>
              </a:rPr>
              <a:t> </a:t>
            </a:r>
            <a:r>
              <a:rPr sz="1500" spc="-5" dirty="0">
                <a:solidFill>
                  <a:srgbClr val="212121"/>
                </a:solidFill>
                <a:latin typeface="Cambria" pitchFamily="18" charset="0"/>
                <a:ea typeface="Cambria" pitchFamily="18" charset="0"/>
                <a:cs typeface="Arial"/>
              </a:rPr>
              <a:t>points.</a:t>
            </a:r>
            <a:endParaRPr sz="1500" dirty="0">
              <a:latin typeface="Cambria" pitchFamily="18" charset="0"/>
              <a:ea typeface="Cambria" pitchFamily="18" charset="0"/>
              <a:cs typeface="Arial"/>
            </a:endParaRPr>
          </a:p>
          <a:p>
            <a:pPr marL="356235" marR="29845" indent="-344170">
              <a:lnSpc>
                <a:spcPct val="114999"/>
              </a:lnSpc>
              <a:buClr>
                <a:srgbClr val="000000"/>
              </a:buClr>
              <a:buChar char="●"/>
              <a:tabLst>
                <a:tab pos="356235" algn="l"/>
                <a:tab pos="356870" algn="l"/>
              </a:tabLst>
            </a:pPr>
            <a:r>
              <a:rPr sz="1500" spc="-5" dirty="0">
                <a:solidFill>
                  <a:srgbClr val="212121"/>
                </a:solidFill>
                <a:latin typeface="Cambria" pitchFamily="18" charset="0"/>
                <a:ea typeface="Cambria" pitchFamily="18" charset="0"/>
                <a:cs typeface="Arial"/>
              </a:rPr>
              <a:t>Finding </a:t>
            </a:r>
            <a:r>
              <a:rPr sz="1500" dirty="0">
                <a:solidFill>
                  <a:srgbClr val="212121"/>
                </a:solidFill>
                <a:latin typeface="Cambria" pitchFamily="18" charset="0"/>
                <a:ea typeface="Cambria" pitchFamily="18" charset="0"/>
                <a:cs typeface="Arial"/>
              </a:rPr>
              <a:t>the </a:t>
            </a:r>
            <a:r>
              <a:rPr sz="1500" spc="-5" dirty="0">
                <a:solidFill>
                  <a:srgbClr val="212121"/>
                </a:solidFill>
                <a:latin typeface="Cambria" pitchFamily="18" charset="0"/>
                <a:ea typeface="Cambria" pitchFamily="18" charset="0"/>
                <a:cs typeface="Arial"/>
              </a:rPr>
              <a:t>ideal number of clusters </a:t>
            </a:r>
            <a:r>
              <a:rPr sz="1500" dirty="0">
                <a:solidFill>
                  <a:srgbClr val="212121"/>
                </a:solidFill>
                <a:latin typeface="Cambria" pitchFamily="18" charset="0"/>
                <a:ea typeface="Cambria" pitchFamily="18" charset="0"/>
                <a:cs typeface="Arial"/>
              </a:rPr>
              <a:t>for </a:t>
            </a:r>
            <a:r>
              <a:rPr sz="1500" spc="-405" dirty="0">
                <a:solidFill>
                  <a:srgbClr val="212121"/>
                </a:solidFill>
                <a:latin typeface="Cambria" pitchFamily="18" charset="0"/>
                <a:ea typeface="Cambria" pitchFamily="18" charset="0"/>
                <a:cs typeface="Arial"/>
              </a:rPr>
              <a:t> </a:t>
            </a:r>
            <a:r>
              <a:rPr sz="1500" dirty="0">
                <a:solidFill>
                  <a:srgbClr val="212121"/>
                </a:solidFill>
                <a:latin typeface="Cambria" pitchFamily="18" charset="0"/>
                <a:ea typeface="Cambria" pitchFamily="18" charset="0"/>
                <a:cs typeface="Arial"/>
              </a:rPr>
              <a:t>the </a:t>
            </a:r>
            <a:r>
              <a:rPr sz="1500" spc="-5" dirty="0">
                <a:solidFill>
                  <a:srgbClr val="212121"/>
                </a:solidFill>
                <a:latin typeface="Cambria" pitchFamily="18" charset="0"/>
                <a:ea typeface="Cambria" pitchFamily="18" charset="0"/>
                <a:cs typeface="Arial"/>
              </a:rPr>
              <a:t>K-means clustering algorithm </a:t>
            </a:r>
            <a:r>
              <a:rPr sz="1500" dirty="0">
                <a:solidFill>
                  <a:srgbClr val="212121"/>
                </a:solidFill>
                <a:latin typeface="Cambria" pitchFamily="18" charset="0"/>
                <a:ea typeface="Cambria" pitchFamily="18" charset="0"/>
                <a:cs typeface="Arial"/>
              </a:rPr>
              <a:t> </a:t>
            </a:r>
            <a:r>
              <a:rPr sz="1500" spc="-5" dirty="0">
                <a:solidFill>
                  <a:srgbClr val="212121"/>
                </a:solidFill>
                <a:latin typeface="Cambria" pitchFamily="18" charset="0"/>
                <a:ea typeface="Cambria" pitchFamily="18" charset="0"/>
                <a:cs typeface="Arial"/>
              </a:rPr>
              <a:t>requires visualising </a:t>
            </a:r>
            <a:r>
              <a:rPr sz="1500" dirty="0">
                <a:solidFill>
                  <a:srgbClr val="212121"/>
                </a:solidFill>
                <a:latin typeface="Cambria" pitchFamily="18" charset="0"/>
                <a:ea typeface="Cambria" pitchFamily="18" charset="0"/>
                <a:cs typeface="Arial"/>
              </a:rPr>
              <a:t>the </a:t>
            </a:r>
            <a:r>
              <a:rPr sz="1500" spc="-5" dirty="0">
                <a:solidFill>
                  <a:srgbClr val="212121"/>
                </a:solidFill>
                <a:latin typeface="Cambria" pitchFamily="18" charset="0"/>
                <a:ea typeface="Cambria" pitchFamily="18" charset="0"/>
                <a:cs typeface="Arial"/>
              </a:rPr>
              <a:t>elbow curve </a:t>
            </a:r>
            <a:r>
              <a:rPr sz="1500" dirty="0">
                <a:solidFill>
                  <a:srgbClr val="212121"/>
                </a:solidFill>
                <a:latin typeface="Cambria" pitchFamily="18" charset="0"/>
                <a:ea typeface="Cambria" pitchFamily="18" charset="0"/>
                <a:cs typeface="Arial"/>
              </a:rPr>
              <a:t> </a:t>
            </a:r>
            <a:r>
              <a:rPr sz="1500" spc="-5" dirty="0">
                <a:solidFill>
                  <a:srgbClr val="212121"/>
                </a:solidFill>
                <a:latin typeface="Cambria" pitchFamily="18" charset="0"/>
                <a:ea typeface="Cambria" pitchFamily="18" charset="0"/>
                <a:cs typeface="Arial"/>
              </a:rPr>
              <a:t>and</a:t>
            </a:r>
            <a:r>
              <a:rPr sz="1500" spc="-10" dirty="0">
                <a:solidFill>
                  <a:srgbClr val="212121"/>
                </a:solidFill>
                <a:latin typeface="Cambria" pitchFamily="18" charset="0"/>
                <a:ea typeface="Cambria" pitchFamily="18" charset="0"/>
                <a:cs typeface="Arial"/>
              </a:rPr>
              <a:t> </a:t>
            </a:r>
            <a:r>
              <a:rPr sz="1500" spc="-5" dirty="0">
                <a:solidFill>
                  <a:srgbClr val="212121"/>
                </a:solidFill>
                <a:latin typeface="Cambria" pitchFamily="18" charset="0"/>
                <a:ea typeface="Cambria" pitchFamily="18" charset="0"/>
                <a:cs typeface="Arial"/>
              </a:rPr>
              <a:t>Silhouette</a:t>
            </a:r>
            <a:r>
              <a:rPr sz="1500" spc="-10" dirty="0">
                <a:solidFill>
                  <a:srgbClr val="212121"/>
                </a:solidFill>
                <a:latin typeface="Cambria" pitchFamily="18" charset="0"/>
                <a:ea typeface="Cambria" pitchFamily="18" charset="0"/>
                <a:cs typeface="Arial"/>
              </a:rPr>
              <a:t> </a:t>
            </a:r>
            <a:r>
              <a:rPr sz="1500" spc="-5" dirty="0">
                <a:solidFill>
                  <a:srgbClr val="212121"/>
                </a:solidFill>
                <a:latin typeface="Cambria" pitchFamily="18" charset="0"/>
                <a:ea typeface="Cambria" pitchFamily="18" charset="0"/>
                <a:cs typeface="Arial"/>
              </a:rPr>
              <a:t>score.</a:t>
            </a:r>
            <a:endParaRPr sz="1500" dirty="0">
              <a:latin typeface="Cambria" pitchFamily="18" charset="0"/>
              <a:ea typeface="Cambria" pitchFamily="18" charset="0"/>
              <a:cs typeface="Arial"/>
            </a:endParaRPr>
          </a:p>
        </p:txBody>
      </p:sp>
      <p:sp>
        <p:nvSpPr>
          <p:cNvPr id="4" name="object 4"/>
          <p:cNvSpPr txBox="1">
            <a:spLocks noGrp="1"/>
          </p:cNvSpPr>
          <p:nvPr>
            <p:ph type="title"/>
          </p:nvPr>
        </p:nvSpPr>
        <p:spPr>
          <a:xfrm>
            <a:off x="228600" y="209550"/>
            <a:ext cx="5409425" cy="551433"/>
          </a:xfrm>
          <a:prstGeom prst="rect">
            <a:avLst/>
          </a:prstGeom>
        </p:spPr>
        <p:txBody>
          <a:bodyPr vert="horz" wrap="square" lIns="0" tIns="12700" rIns="0" bIns="0" rtlCol="0">
            <a:spAutoFit/>
          </a:bodyPr>
          <a:lstStyle/>
          <a:p>
            <a:pPr marL="12700">
              <a:lnSpc>
                <a:spcPct val="100000"/>
              </a:lnSpc>
              <a:spcBef>
                <a:spcPts val="100"/>
              </a:spcBef>
            </a:pPr>
            <a:r>
              <a:rPr sz="3500" spc="-5" dirty="0">
                <a:latin typeface="Georgia" pitchFamily="18" charset="0"/>
              </a:rPr>
              <a:t>K-Means</a:t>
            </a:r>
            <a:r>
              <a:rPr sz="3500" spc="-90" dirty="0">
                <a:latin typeface="Georgia" pitchFamily="18" charset="0"/>
              </a:rPr>
              <a:t> </a:t>
            </a:r>
            <a:r>
              <a:rPr sz="3500" spc="-5" dirty="0">
                <a:latin typeface="Georgia" pitchFamily="18" charset="0"/>
              </a:rPr>
              <a:t>Clustering</a:t>
            </a:r>
            <a:endParaRPr sz="3500" dirty="0">
              <a:latin typeface="Georgia" pitchFamily="18" charset="0"/>
            </a:endParaRPr>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24600" y="1200150"/>
            <a:ext cx="2794077" cy="21236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6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709" y="1246002"/>
            <a:ext cx="3140768" cy="21639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68" name="Picture 4"/>
          <p:cNvPicPr>
            <a:picLocks noChangeAspect="1" noChangeArrowheads="1"/>
          </p:cNvPicPr>
          <p:nvPr/>
        </p:nvPicPr>
        <p:blipFill rotWithShape="1">
          <a:blip r:embed="rId4">
            <a:extLst>
              <a:ext uri="{28A0092B-C50C-407E-A947-70E740481C1C}">
                <a14:useLocalDpi xmlns:a14="http://schemas.microsoft.com/office/drawing/2010/main" val="0"/>
              </a:ext>
            </a:extLst>
          </a:blip>
          <a:srcRect l="2763" t="1857" r="-2763" b="-1857"/>
          <a:stretch/>
        </p:blipFill>
        <p:spPr bwMode="auto">
          <a:xfrm>
            <a:off x="3224069" y="1286318"/>
            <a:ext cx="3125854" cy="21236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object 3"/>
          <p:cNvSpPr/>
          <p:nvPr/>
        </p:nvSpPr>
        <p:spPr>
          <a:xfrm>
            <a:off x="27709" y="895349"/>
            <a:ext cx="9144000" cy="55245"/>
          </a:xfrm>
          <a:custGeom>
            <a:avLst/>
            <a:gdLst/>
            <a:ahLst/>
            <a:cxnLst/>
            <a:rect l="l" t="t" r="r" b="b"/>
            <a:pathLst>
              <a:path w="9144000" h="643889">
                <a:moveTo>
                  <a:pt x="0" y="0"/>
                </a:moveTo>
                <a:lnTo>
                  <a:pt x="9143999" y="0"/>
                </a:lnTo>
                <a:lnTo>
                  <a:pt x="9143999" y="643699"/>
                </a:lnTo>
                <a:lnTo>
                  <a:pt x="0" y="643699"/>
                </a:lnTo>
                <a:lnTo>
                  <a:pt x="0" y="0"/>
                </a:lnTo>
                <a:close/>
              </a:path>
            </a:pathLst>
          </a:custGeom>
          <a:solidFill>
            <a:srgbClr val="C00000"/>
          </a:solidFill>
        </p:spPr>
        <p:txBody>
          <a:bodyPr wrap="square" lIns="0" tIns="0" rIns="0" bIns="0" rtlCol="0"/>
          <a:lstStyle/>
          <a:p>
            <a:endParaRPr dirty="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57200" y="3995463"/>
            <a:ext cx="8167255" cy="862287"/>
          </a:xfrm>
          <a:prstGeom prst="rect">
            <a:avLst/>
          </a:prstGeom>
        </p:spPr>
        <p:txBody>
          <a:bodyPr vert="horz" wrap="square" lIns="0" tIns="12700" rIns="0" bIns="0" rtlCol="0">
            <a:spAutoFit/>
          </a:bodyPr>
          <a:lstStyle/>
          <a:p>
            <a:pPr marL="379095" marR="5080" indent="-367030">
              <a:lnSpc>
                <a:spcPct val="114999"/>
              </a:lnSpc>
              <a:spcBef>
                <a:spcPts val="100"/>
              </a:spcBef>
              <a:buFont typeface="Microsoft Sans Serif"/>
              <a:buChar char="●"/>
              <a:tabLst>
                <a:tab pos="379095" algn="l"/>
                <a:tab pos="379730" algn="l"/>
              </a:tabLst>
            </a:pPr>
            <a:r>
              <a:rPr sz="1600" spc="-10" dirty="0">
                <a:latin typeface="Cambria" pitchFamily="18" charset="0"/>
                <a:ea typeface="Cambria" pitchFamily="18" charset="0"/>
                <a:cs typeface="Arial"/>
              </a:rPr>
              <a:t>With </a:t>
            </a:r>
            <a:r>
              <a:rPr sz="1600" spc="-5" dirty="0">
                <a:latin typeface="Cambria" pitchFamily="18" charset="0"/>
                <a:ea typeface="Cambria" pitchFamily="18" charset="0"/>
                <a:cs typeface="Arial"/>
              </a:rPr>
              <a:t>more clusters, </a:t>
            </a:r>
            <a:r>
              <a:rPr sz="1600" dirty="0">
                <a:latin typeface="Cambria" pitchFamily="18" charset="0"/>
                <a:ea typeface="Cambria" pitchFamily="18" charset="0"/>
                <a:cs typeface="Arial"/>
              </a:rPr>
              <a:t>there </a:t>
            </a:r>
            <a:r>
              <a:rPr sz="1600" spc="-5" dirty="0">
                <a:latin typeface="Cambria" pitchFamily="18" charset="0"/>
                <a:ea typeface="Cambria" pitchFamily="18" charset="0"/>
                <a:cs typeface="Arial"/>
              </a:rPr>
              <a:t>is </a:t>
            </a:r>
            <a:r>
              <a:rPr sz="1600" dirty="0">
                <a:latin typeface="Cambria" pitchFamily="18" charset="0"/>
                <a:ea typeface="Cambria" pitchFamily="18" charset="0"/>
                <a:cs typeface="Arial"/>
              </a:rPr>
              <a:t>a </a:t>
            </a:r>
            <a:r>
              <a:rPr sz="1600" spc="5" dirty="0">
                <a:latin typeface="Cambria" pitchFamily="18" charset="0"/>
                <a:ea typeface="Cambria" pitchFamily="18" charset="0"/>
                <a:cs typeface="Arial"/>
              </a:rPr>
              <a:t> </a:t>
            </a:r>
            <a:r>
              <a:rPr sz="1600" spc="-5" dirty="0">
                <a:latin typeface="Cambria" pitchFamily="18" charset="0"/>
                <a:ea typeface="Cambria" pitchFamily="18" charset="0"/>
                <a:cs typeface="Arial"/>
              </a:rPr>
              <a:t>decrease</a:t>
            </a:r>
            <a:r>
              <a:rPr sz="1600" spc="-25" dirty="0">
                <a:latin typeface="Cambria" pitchFamily="18" charset="0"/>
                <a:ea typeface="Cambria" pitchFamily="18" charset="0"/>
                <a:cs typeface="Arial"/>
              </a:rPr>
              <a:t> </a:t>
            </a:r>
            <a:r>
              <a:rPr sz="1600" spc="-5" dirty="0">
                <a:latin typeface="Cambria" pitchFamily="18" charset="0"/>
                <a:ea typeface="Cambria" pitchFamily="18" charset="0"/>
                <a:cs typeface="Arial"/>
              </a:rPr>
              <a:t>in</a:t>
            </a:r>
            <a:r>
              <a:rPr sz="1600" spc="-20" dirty="0">
                <a:latin typeface="Cambria" pitchFamily="18" charset="0"/>
                <a:ea typeface="Cambria" pitchFamily="18" charset="0"/>
                <a:cs typeface="Arial"/>
              </a:rPr>
              <a:t> </a:t>
            </a:r>
            <a:r>
              <a:rPr sz="1600" dirty="0">
                <a:latin typeface="Cambria" pitchFamily="18" charset="0"/>
                <a:ea typeface="Cambria" pitchFamily="18" charset="0"/>
                <a:cs typeface="Arial"/>
              </a:rPr>
              <a:t>the</a:t>
            </a:r>
            <a:r>
              <a:rPr sz="1600" spc="-20" dirty="0">
                <a:latin typeface="Cambria" pitchFamily="18" charset="0"/>
                <a:ea typeface="Cambria" pitchFamily="18" charset="0"/>
                <a:cs typeface="Arial"/>
              </a:rPr>
              <a:t> </a:t>
            </a:r>
            <a:r>
              <a:rPr sz="1600" spc="-5" dirty="0">
                <a:latin typeface="Cambria" pitchFamily="18" charset="0"/>
                <a:ea typeface="Cambria" pitchFamily="18" charset="0"/>
                <a:cs typeface="Arial"/>
              </a:rPr>
              <a:t>sum</a:t>
            </a:r>
            <a:r>
              <a:rPr sz="1600" spc="-20" dirty="0">
                <a:latin typeface="Cambria" pitchFamily="18" charset="0"/>
                <a:ea typeface="Cambria" pitchFamily="18" charset="0"/>
                <a:cs typeface="Arial"/>
              </a:rPr>
              <a:t> </a:t>
            </a:r>
            <a:r>
              <a:rPr sz="1600" spc="-5" dirty="0">
                <a:latin typeface="Cambria" pitchFamily="18" charset="0"/>
                <a:ea typeface="Cambria" pitchFamily="18" charset="0"/>
                <a:cs typeface="Arial"/>
              </a:rPr>
              <a:t>of</a:t>
            </a:r>
            <a:r>
              <a:rPr sz="1600" spc="-20" dirty="0">
                <a:latin typeface="Cambria" pitchFamily="18" charset="0"/>
                <a:ea typeface="Cambria" pitchFamily="18" charset="0"/>
                <a:cs typeface="Arial"/>
              </a:rPr>
              <a:t> </a:t>
            </a:r>
            <a:r>
              <a:rPr sz="1600" spc="-5" dirty="0">
                <a:latin typeface="Cambria" pitchFamily="18" charset="0"/>
                <a:ea typeface="Cambria" pitchFamily="18" charset="0"/>
                <a:cs typeface="Arial"/>
              </a:rPr>
              <a:t>squared </a:t>
            </a:r>
            <a:r>
              <a:rPr sz="1600" spc="-484" dirty="0">
                <a:latin typeface="Cambria" pitchFamily="18" charset="0"/>
                <a:ea typeface="Cambria" pitchFamily="18" charset="0"/>
                <a:cs typeface="Arial"/>
              </a:rPr>
              <a:t> </a:t>
            </a:r>
            <a:r>
              <a:rPr sz="1600" spc="-5" dirty="0">
                <a:latin typeface="Cambria" pitchFamily="18" charset="0"/>
                <a:ea typeface="Cambria" pitchFamily="18" charset="0"/>
                <a:cs typeface="Arial"/>
              </a:rPr>
              <a:t>distances between each point </a:t>
            </a:r>
            <a:r>
              <a:rPr sz="1600" dirty="0">
                <a:latin typeface="Cambria" pitchFamily="18" charset="0"/>
                <a:ea typeface="Cambria" pitchFamily="18" charset="0"/>
                <a:cs typeface="Arial"/>
              </a:rPr>
              <a:t> </a:t>
            </a:r>
            <a:r>
              <a:rPr sz="1600" spc="-5" dirty="0">
                <a:latin typeface="Cambria" pitchFamily="18" charset="0"/>
                <a:ea typeface="Cambria" pitchFamily="18" charset="0"/>
                <a:cs typeface="Arial"/>
              </a:rPr>
              <a:t>and</a:t>
            </a:r>
            <a:r>
              <a:rPr sz="1600" spc="-10" dirty="0">
                <a:latin typeface="Cambria" pitchFamily="18" charset="0"/>
                <a:ea typeface="Cambria" pitchFamily="18" charset="0"/>
                <a:cs typeface="Arial"/>
              </a:rPr>
              <a:t> </a:t>
            </a:r>
            <a:r>
              <a:rPr sz="1600" dirty="0">
                <a:latin typeface="Cambria" pitchFamily="18" charset="0"/>
                <a:ea typeface="Cambria" pitchFamily="18" charset="0"/>
                <a:cs typeface="Arial"/>
              </a:rPr>
              <a:t>the</a:t>
            </a:r>
            <a:r>
              <a:rPr sz="1600" spc="-10" dirty="0">
                <a:latin typeface="Cambria" pitchFamily="18" charset="0"/>
                <a:ea typeface="Cambria" pitchFamily="18" charset="0"/>
                <a:cs typeface="Arial"/>
              </a:rPr>
              <a:t> </a:t>
            </a:r>
            <a:r>
              <a:rPr sz="1600" spc="-5" dirty="0">
                <a:latin typeface="Cambria" pitchFamily="18" charset="0"/>
                <a:ea typeface="Cambria" pitchFamily="18" charset="0"/>
                <a:cs typeface="Arial"/>
              </a:rPr>
              <a:t>centroid.</a:t>
            </a:r>
            <a:endParaRPr sz="1600" dirty="0">
              <a:latin typeface="Cambria" pitchFamily="18" charset="0"/>
              <a:ea typeface="Cambria" pitchFamily="18" charset="0"/>
              <a:cs typeface="Arial"/>
            </a:endParaRPr>
          </a:p>
          <a:p>
            <a:pPr marL="379095" marR="15875" indent="-367030">
              <a:lnSpc>
                <a:spcPct val="114999"/>
              </a:lnSpc>
              <a:buFont typeface="Microsoft Sans Serif"/>
              <a:buChar char="●"/>
              <a:tabLst>
                <a:tab pos="379095" algn="l"/>
                <a:tab pos="379730" algn="l"/>
              </a:tabLst>
            </a:pPr>
            <a:r>
              <a:rPr sz="1600" spc="-5" dirty="0">
                <a:latin typeface="Cambria" pitchFamily="18" charset="0"/>
                <a:ea typeface="Cambria" pitchFamily="18" charset="0"/>
                <a:cs typeface="Arial"/>
              </a:rPr>
              <a:t>Six clusters receive </a:t>
            </a:r>
            <a:r>
              <a:rPr sz="1600" dirty="0">
                <a:latin typeface="Cambria" pitchFamily="18" charset="0"/>
                <a:ea typeface="Cambria" pitchFamily="18" charset="0"/>
                <a:cs typeface="Arial"/>
              </a:rPr>
              <a:t>the </a:t>
            </a:r>
            <a:r>
              <a:rPr sz="1600" spc="-5" dirty="0">
                <a:latin typeface="Cambria" pitchFamily="18" charset="0"/>
                <a:ea typeface="Cambria" pitchFamily="18" charset="0"/>
                <a:cs typeface="Arial"/>
              </a:rPr>
              <a:t>highest </a:t>
            </a:r>
            <a:r>
              <a:rPr sz="1600" spc="-490" dirty="0">
                <a:latin typeface="Cambria" pitchFamily="18" charset="0"/>
                <a:ea typeface="Cambria" pitchFamily="18" charset="0"/>
                <a:cs typeface="Arial"/>
              </a:rPr>
              <a:t> </a:t>
            </a:r>
            <a:r>
              <a:rPr sz="1600" spc="-5" dirty="0">
                <a:latin typeface="Cambria" pitchFamily="18" charset="0"/>
                <a:ea typeface="Cambria" pitchFamily="18" charset="0"/>
                <a:cs typeface="Arial"/>
              </a:rPr>
              <a:t>Silhouette</a:t>
            </a:r>
            <a:r>
              <a:rPr sz="1600" spc="-20" dirty="0">
                <a:latin typeface="Cambria" pitchFamily="18" charset="0"/>
                <a:ea typeface="Cambria" pitchFamily="18" charset="0"/>
                <a:cs typeface="Arial"/>
              </a:rPr>
              <a:t> </a:t>
            </a:r>
            <a:r>
              <a:rPr sz="1600" spc="-5" dirty="0">
                <a:latin typeface="Cambria" pitchFamily="18" charset="0"/>
                <a:ea typeface="Cambria" pitchFamily="18" charset="0"/>
                <a:cs typeface="Arial"/>
              </a:rPr>
              <a:t>score</a:t>
            </a:r>
            <a:r>
              <a:rPr sz="1600" spc="-10" dirty="0">
                <a:latin typeface="Cambria" pitchFamily="18" charset="0"/>
                <a:ea typeface="Cambria" pitchFamily="18" charset="0"/>
                <a:cs typeface="Arial"/>
              </a:rPr>
              <a:t> </a:t>
            </a:r>
            <a:r>
              <a:rPr sz="1600" spc="-5" dirty="0">
                <a:latin typeface="Cambria" pitchFamily="18" charset="0"/>
                <a:ea typeface="Cambria" pitchFamily="18" charset="0"/>
                <a:cs typeface="Arial"/>
              </a:rPr>
              <a:t>overall.</a:t>
            </a:r>
            <a:endParaRPr sz="1600" dirty="0">
              <a:latin typeface="Cambria" pitchFamily="18" charset="0"/>
              <a:ea typeface="Cambria" pitchFamily="18" charset="0"/>
              <a:cs typeface="Arial"/>
            </a:endParaRPr>
          </a:p>
        </p:txBody>
      </p:sp>
      <p:sp>
        <p:nvSpPr>
          <p:cNvPr id="4" name="object 4"/>
          <p:cNvSpPr txBox="1">
            <a:spLocks noGrp="1"/>
          </p:cNvSpPr>
          <p:nvPr>
            <p:ph type="title"/>
          </p:nvPr>
        </p:nvSpPr>
        <p:spPr>
          <a:xfrm>
            <a:off x="228600" y="209550"/>
            <a:ext cx="7009625" cy="551433"/>
          </a:xfrm>
          <a:prstGeom prst="rect">
            <a:avLst/>
          </a:prstGeom>
        </p:spPr>
        <p:txBody>
          <a:bodyPr vert="horz" wrap="square" lIns="0" tIns="12700" rIns="0" bIns="0" rtlCol="0">
            <a:spAutoFit/>
          </a:bodyPr>
          <a:lstStyle/>
          <a:p>
            <a:pPr marL="12700">
              <a:lnSpc>
                <a:spcPct val="100000"/>
              </a:lnSpc>
              <a:spcBef>
                <a:spcPts val="100"/>
              </a:spcBef>
            </a:pPr>
            <a:r>
              <a:rPr sz="3500" spc="-5" dirty="0">
                <a:latin typeface="Georgia" pitchFamily="18" charset="0"/>
              </a:rPr>
              <a:t>K-Means</a:t>
            </a:r>
            <a:r>
              <a:rPr sz="3500" spc="-90" dirty="0">
                <a:latin typeface="Georgia" pitchFamily="18" charset="0"/>
              </a:rPr>
              <a:t> </a:t>
            </a:r>
            <a:r>
              <a:rPr sz="3500" spc="-5" dirty="0">
                <a:latin typeface="Georgia" pitchFamily="18" charset="0"/>
              </a:rPr>
              <a:t>Clustering</a:t>
            </a:r>
            <a:endParaRPr sz="3500" dirty="0">
              <a:latin typeface="Georgia" pitchFamily="18" charset="0"/>
            </a:endParaRPr>
          </a:p>
        </p:txBody>
      </p:sp>
      <p:pic>
        <p:nvPicPr>
          <p:cNvPr id="5" name="object 5"/>
          <p:cNvPicPr/>
          <p:nvPr/>
        </p:nvPicPr>
        <p:blipFill>
          <a:blip r:embed="rId2" cstate="print"/>
          <a:stretch>
            <a:fillRect/>
          </a:stretch>
        </p:blipFill>
        <p:spPr>
          <a:xfrm>
            <a:off x="2819401" y="1079324"/>
            <a:ext cx="3428999" cy="2635426"/>
          </a:xfrm>
          <a:prstGeom prst="rect">
            <a:avLst/>
          </a:prstGeom>
        </p:spPr>
      </p:pic>
      <p:pic>
        <p:nvPicPr>
          <p:cNvPr id="6" name="object 6"/>
          <p:cNvPicPr/>
          <p:nvPr/>
        </p:nvPicPr>
        <p:blipFill>
          <a:blip r:embed="rId3" cstate="print"/>
          <a:stretch>
            <a:fillRect/>
          </a:stretch>
        </p:blipFill>
        <p:spPr>
          <a:xfrm>
            <a:off x="76199" y="1079324"/>
            <a:ext cx="2590801" cy="2711626"/>
          </a:xfrm>
          <a:prstGeom prst="rect">
            <a:avLst/>
          </a:prstGeom>
        </p:spPr>
      </p:pic>
      <p:pic>
        <p:nvPicPr>
          <p:cNvPr id="7" name="object 7"/>
          <p:cNvPicPr/>
          <p:nvPr/>
        </p:nvPicPr>
        <p:blipFill>
          <a:blip r:embed="rId4" cstate="print"/>
          <a:stretch>
            <a:fillRect/>
          </a:stretch>
        </p:blipFill>
        <p:spPr>
          <a:xfrm>
            <a:off x="6234697" y="1125716"/>
            <a:ext cx="2833103" cy="2589034"/>
          </a:xfrm>
          <a:prstGeom prst="rect">
            <a:avLst/>
          </a:prstGeom>
        </p:spPr>
      </p:pic>
      <p:sp>
        <p:nvSpPr>
          <p:cNvPr id="8" name="object 3"/>
          <p:cNvSpPr/>
          <p:nvPr/>
        </p:nvSpPr>
        <p:spPr>
          <a:xfrm>
            <a:off x="27709" y="895349"/>
            <a:ext cx="9144000" cy="55245"/>
          </a:xfrm>
          <a:custGeom>
            <a:avLst/>
            <a:gdLst/>
            <a:ahLst/>
            <a:cxnLst/>
            <a:rect l="l" t="t" r="r" b="b"/>
            <a:pathLst>
              <a:path w="9144000" h="643889">
                <a:moveTo>
                  <a:pt x="0" y="0"/>
                </a:moveTo>
                <a:lnTo>
                  <a:pt x="9143999" y="0"/>
                </a:lnTo>
                <a:lnTo>
                  <a:pt x="9143999" y="643699"/>
                </a:lnTo>
                <a:lnTo>
                  <a:pt x="0" y="643699"/>
                </a:lnTo>
                <a:lnTo>
                  <a:pt x="0" y="0"/>
                </a:lnTo>
                <a:close/>
              </a:path>
            </a:pathLst>
          </a:custGeom>
          <a:solidFill>
            <a:srgbClr val="C00000"/>
          </a:solidFill>
        </p:spPr>
        <p:txBody>
          <a:bodyPr wrap="square" lIns="0" tIns="0" rIns="0" bIns="0" rtlCol="0"/>
          <a:lstStyle/>
          <a:p>
            <a:endParaRPr dirty="0"/>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134487" y="191517"/>
            <a:ext cx="8552313" cy="551433"/>
          </a:xfrm>
          <a:prstGeom prst="rect">
            <a:avLst/>
          </a:prstGeom>
        </p:spPr>
        <p:txBody>
          <a:bodyPr vert="horz" wrap="square" lIns="0" tIns="12700" rIns="0" bIns="0" rtlCol="0">
            <a:spAutoFit/>
          </a:bodyPr>
          <a:lstStyle/>
          <a:p>
            <a:pPr marL="12700">
              <a:lnSpc>
                <a:spcPct val="100000"/>
              </a:lnSpc>
              <a:spcBef>
                <a:spcPts val="100"/>
              </a:spcBef>
            </a:pPr>
            <a:r>
              <a:rPr sz="3500" spc="-25" dirty="0">
                <a:latin typeface="Georgia" pitchFamily="18" charset="0"/>
              </a:rPr>
              <a:t>Word</a:t>
            </a:r>
            <a:r>
              <a:rPr sz="3500" spc="-30" dirty="0">
                <a:latin typeface="Georgia" pitchFamily="18" charset="0"/>
              </a:rPr>
              <a:t> </a:t>
            </a:r>
            <a:r>
              <a:rPr sz="3500" spc="-5" dirty="0">
                <a:latin typeface="Georgia" pitchFamily="18" charset="0"/>
              </a:rPr>
              <a:t>Clouds:</a:t>
            </a:r>
            <a:r>
              <a:rPr sz="3500" spc="-25" dirty="0">
                <a:latin typeface="Georgia" pitchFamily="18" charset="0"/>
              </a:rPr>
              <a:t> </a:t>
            </a:r>
            <a:r>
              <a:rPr sz="3500" dirty="0">
                <a:latin typeface="Georgia" pitchFamily="18" charset="0"/>
              </a:rPr>
              <a:t>K</a:t>
            </a:r>
            <a:r>
              <a:rPr sz="3500" spc="-25" dirty="0">
                <a:latin typeface="Georgia" pitchFamily="18" charset="0"/>
              </a:rPr>
              <a:t> </a:t>
            </a:r>
            <a:r>
              <a:rPr sz="3500" spc="-5" dirty="0">
                <a:latin typeface="Georgia" pitchFamily="18" charset="0"/>
              </a:rPr>
              <a:t>Means</a:t>
            </a:r>
            <a:r>
              <a:rPr sz="3500" spc="10" dirty="0">
                <a:latin typeface="Georgia" pitchFamily="18" charset="0"/>
              </a:rPr>
              <a:t> </a:t>
            </a:r>
            <a:r>
              <a:rPr sz="3500" spc="-5" dirty="0">
                <a:latin typeface="Georgia" pitchFamily="18" charset="0"/>
              </a:rPr>
              <a:t>clusters</a:t>
            </a:r>
            <a:endParaRPr sz="3500" dirty="0">
              <a:latin typeface="Georgia" pitchFamily="18" charset="0"/>
            </a:endParaRPr>
          </a:p>
        </p:txBody>
      </p:sp>
      <p:sp>
        <p:nvSpPr>
          <p:cNvPr id="11" name="object 11"/>
          <p:cNvSpPr txBox="1"/>
          <p:nvPr/>
        </p:nvSpPr>
        <p:spPr>
          <a:xfrm>
            <a:off x="152400" y="4830639"/>
            <a:ext cx="5288725" cy="255711"/>
          </a:xfrm>
          <a:prstGeom prst="rect">
            <a:avLst/>
          </a:prstGeom>
        </p:spPr>
        <p:txBody>
          <a:bodyPr vert="horz" wrap="square" lIns="0" tIns="12700" rIns="0" bIns="0" rtlCol="0">
            <a:spAutoFit/>
          </a:bodyPr>
          <a:lstStyle/>
          <a:p>
            <a:pPr marL="356235" marR="5080" indent="-344170">
              <a:lnSpc>
                <a:spcPct val="114999"/>
              </a:lnSpc>
              <a:spcBef>
                <a:spcPts val="100"/>
              </a:spcBef>
              <a:buChar char="●"/>
              <a:tabLst>
                <a:tab pos="356235" algn="l"/>
                <a:tab pos="356870" algn="l"/>
              </a:tabLst>
            </a:pPr>
            <a:r>
              <a:rPr sz="1500" spc="-5" dirty="0">
                <a:latin typeface="Cambria" pitchFamily="18" charset="0"/>
                <a:ea typeface="Cambria" pitchFamily="18" charset="0"/>
                <a:cs typeface="Arial"/>
              </a:rPr>
              <a:t>Important keywords observed in </a:t>
            </a:r>
            <a:r>
              <a:rPr sz="1500" spc="-409" dirty="0">
                <a:latin typeface="Cambria" pitchFamily="18" charset="0"/>
                <a:ea typeface="Cambria" pitchFamily="18" charset="0"/>
                <a:cs typeface="Arial"/>
              </a:rPr>
              <a:t> </a:t>
            </a:r>
            <a:r>
              <a:rPr sz="1500" spc="-5" dirty="0">
                <a:latin typeface="Cambria" pitchFamily="18" charset="0"/>
                <a:ea typeface="Cambria" pitchFamily="18" charset="0"/>
                <a:cs typeface="Arial"/>
              </a:rPr>
              <a:t>clusters</a:t>
            </a:r>
            <a:endParaRPr sz="1500" dirty="0">
              <a:latin typeface="Cambria" pitchFamily="18" charset="0"/>
              <a:ea typeface="Cambria" pitchFamily="18" charset="0"/>
              <a:cs typeface="Arial"/>
            </a:endParaRPr>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064222"/>
            <a:ext cx="2209800" cy="1812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29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7000" y="1113136"/>
            <a:ext cx="2286000" cy="1714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29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57800" y="1119640"/>
            <a:ext cx="2286000" cy="16885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29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8059" y="2955549"/>
            <a:ext cx="2226541" cy="1862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294"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47966" y="3058640"/>
            <a:ext cx="2281234" cy="16467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295" name="Picture 7"/>
          <p:cNvPicPr>
            <a:picLocks noChangeAspect="1" noChangeArrowheads="1"/>
          </p:cNvPicPr>
          <p:nvPr/>
        </p:nvPicPr>
        <p:blipFill rotWithShape="1">
          <a:blip r:embed="rId7">
            <a:extLst>
              <a:ext uri="{28A0092B-C50C-407E-A947-70E740481C1C}">
                <a14:useLocalDpi xmlns:a14="http://schemas.microsoft.com/office/drawing/2010/main" val="0"/>
              </a:ext>
            </a:extLst>
          </a:blip>
          <a:srcRect l="3226" r="3078"/>
          <a:stretch/>
        </p:blipFill>
        <p:spPr bwMode="auto">
          <a:xfrm>
            <a:off x="5257800" y="3107949"/>
            <a:ext cx="2213264" cy="15212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 name="object 3"/>
          <p:cNvSpPr/>
          <p:nvPr/>
        </p:nvSpPr>
        <p:spPr>
          <a:xfrm>
            <a:off x="27709" y="895349"/>
            <a:ext cx="9144000" cy="55245"/>
          </a:xfrm>
          <a:custGeom>
            <a:avLst/>
            <a:gdLst/>
            <a:ahLst/>
            <a:cxnLst/>
            <a:rect l="l" t="t" r="r" b="b"/>
            <a:pathLst>
              <a:path w="9144000" h="643889">
                <a:moveTo>
                  <a:pt x="0" y="0"/>
                </a:moveTo>
                <a:lnTo>
                  <a:pt x="9143999" y="0"/>
                </a:lnTo>
                <a:lnTo>
                  <a:pt x="9143999" y="643699"/>
                </a:lnTo>
                <a:lnTo>
                  <a:pt x="0" y="643699"/>
                </a:lnTo>
                <a:lnTo>
                  <a:pt x="0" y="0"/>
                </a:lnTo>
                <a:close/>
              </a:path>
            </a:pathLst>
          </a:custGeom>
          <a:solidFill>
            <a:srgbClr val="C00000"/>
          </a:solidFill>
        </p:spPr>
        <p:txBody>
          <a:bodyPr wrap="square" lIns="0" tIns="0" rIns="0" bIns="0" rtlCol="0"/>
          <a:lstStyle/>
          <a:p>
            <a:endParaRPr dirty="0"/>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0" y="3556982"/>
            <a:ext cx="8828052" cy="1605568"/>
          </a:xfrm>
          <a:prstGeom prst="rect">
            <a:avLst/>
          </a:prstGeom>
        </p:spPr>
        <p:txBody>
          <a:bodyPr vert="horz" wrap="square" lIns="0" tIns="12700" rIns="0" bIns="0" rtlCol="0">
            <a:spAutoFit/>
          </a:bodyPr>
          <a:lstStyle/>
          <a:p>
            <a:pPr marL="379095" marR="5080" indent="-367030">
              <a:lnSpc>
                <a:spcPct val="114999"/>
              </a:lnSpc>
              <a:spcBef>
                <a:spcPts val="100"/>
              </a:spcBef>
              <a:buChar char="●"/>
              <a:tabLst>
                <a:tab pos="379095" algn="l"/>
                <a:tab pos="379730" algn="l"/>
              </a:tabLst>
            </a:pPr>
            <a:r>
              <a:rPr lang="en-GB" dirty="0">
                <a:latin typeface="Cambria" pitchFamily="18" charset="0"/>
                <a:ea typeface="Cambria" pitchFamily="18" charset="0"/>
                <a:cs typeface="Arial"/>
              </a:rPr>
              <a:t>T</a:t>
            </a:r>
            <a:r>
              <a:rPr sz="1800" dirty="0" smtClean="0">
                <a:latin typeface="Cambria" pitchFamily="18" charset="0"/>
                <a:ea typeface="Cambria" pitchFamily="18" charset="0"/>
                <a:cs typeface="Arial"/>
              </a:rPr>
              <a:t>he </a:t>
            </a:r>
            <a:r>
              <a:rPr sz="1800" spc="-5" dirty="0">
                <a:latin typeface="Cambria" pitchFamily="18" charset="0"/>
                <a:ea typeface="Cambria" pitchFamily="18" charset="0"/>
                <a:cs typeface="Arial"/>
              </a:rPr>
              <a:t>agglomerative </a:t>
            </a:r>
            <a:r>
              <a:rPr sz="1800" dirty="0">
                <a:latin typeface="Cambria" pitchFamily="18" charset="0"/>
                <a:ea typeface="Cambria" pitchFamily="18" charset="0"/>
                <a:cs typeface="Arial"/>
              </a:rPr>
              <a:t>(hierarchical) </a:t>
            </a:r>
            <a:r>
              <a:rPr sz="1800" spc="-5" dirty="0">
                <a:latin typeface="Cambria" pitchFamily="18" charset="0"/>
                <a:ea typeface="Cambria" pitchFamily="18" charset="0"/>
                <a:cs typeface="Arial"/>
              </a:rPr>
              <a:t>clustering </a:t>
            </a:r>
            <a:r>
              <a:rPr sz="1800" dirty="0">
                <a:latin typeface="Cambria" pitchFamily="18" charset="0"/>
                <a:ea typeface="Cambria" pitchFamily="18" charset="0"/>
                <a:cs typeface="Arial"/>
              </a:rPr>
              <a:t> </a:t>
            </a:r>
            <a:r>
              <a:rPr sz="1800" spc="-5" dirty="0">
                <a:latin typeface="Cambria" pitchFamily="18" charset="0"/>
                <a:ea typeface="Cambria" pitchFamily="18" charset="0"/>
                <a:cs typeface="Arial"/>
              </a:rPr>
              <a:t>process </a:t>
            </a:r>
            <a:r>
              <a:rPr sz="1800" dirty="0">
                <a:latin typeface="Cambria" pitchFamily="18" charset="0"/>
                <a:ea typeface="Cambria" pitchFamily="18" charset="0"/>
                <a:cs typeface="Arial"/>
              </a:rPr>
              <a:t>for </a:t>
            </a:r>
            <a:r>
              <a:rPr sz="1800" spc="-5" dirty="0">
                <a:latin typeface="Cambria" pitchFamily="18" charset="0"/>
                <a:ea typeface="Cambria" pitchFamily="18" charset="0"/>
                <a:cs typeface="Arial"/>
              </a:rPr>
              <a:t>building clusters. Using </a:t>
            </a:r>
            <a:r>
              <a:rPr sz="1800" dirty="0">
                <a:latin typeface="Cambria" pitchFamily="18" charset="0"/>
                <a:ea typeface="Cambria" pitchFamily="18" charset="0"/>
                <a:cs typeface="Arial"/>
              </a:rPr>
              <a:t>the </a:t>
            </a:r>
            <a:r>
              <a:rPr sz="1800" spc="5" dirty="0">
                <a:latin typeface="Cambria" pitchFamily="18" charset="0"/>
                <a:ea typeface="Cambria" pitchFamily="18" charset="0"/>
                <a:cs typeface="Arial"/>
              </a:rPr>
              <a:t> </a:t>
            </a:r>
            <a:r>
              <a:rPr sz="1800" spc="-5" dirty="0">
                <a:latin typeface="Cambria" pitchFamily="18" charset="0"/>
                <a:ea typeface="Cambria" pitchFamily="18" charset="0"/>
                <a:cs typeface="Arial"/>
              </a:rPr>
              <a:t>dendrogram </a:t>
            </a:r>
            <a:r>
              <a:rPr sz="1800" dirty="0">
                <a:latin typeface="Cambria" pitchFamily="18" charset="0"/>
                <a:ea typeface="Cambria" pitchFamily="18" charset="0"/>
                <a:cs typeface="Arial"/>
              </a:rPr>
              <a:t>to </a:t>
            </a:r>
            <a:r>
              <a:rPr sz="1800" spc="-5" dirty="0">
                <a:latin typeface="Cambria" pitchFamily="18" charset="0"/>
                <a:ea typeface="Cambria" pitchFamily="18" charset="0"/>
                <a:cs typeface="Arial"/>
              </a:rPr>
              <a:t>visualize </a:t>
            </a:r>
            <a:r>
              <a:rPr sz="1800" dirty="0">
                <a:latin typeface="Cambria" pitchFamily="18" charset="0"/>
                <a:ea typeface="Cambria" pitchFamily="18" charset="0"/>
                <a:cs typeface="Arial"/>
              </a:rPr>
              <a:t>the </a:t>
            </a:r>
            <a:r>
              <a:rPr sz="1800" spc="-5" dirty="0">
                <a:latin typeface="Cambria" pitchFamily="18" charset="0"/>
                <a:ea typeface="Cambria" pitchFamily="18" charset="0"/>
                <a:cs typeface="Arial"/>
              </a:rPr>
              <a:t>agglomerative </a:t>
            </a:r>
            <a:r>
              <a:rPr sz="1800" dirty="0">
                <a:latin typeface="Cambria" pitchFamily="18" charset="0"/>
                <a:ea typeface="Cambria" pitchFamily="18" charset="0"/>
                <a:cs typeface="Arial"/>
              </a:rPr>
              <a:t> (hierarchical)</a:t>
            </a:r>
            <a:r>
              <a:rPr sz="1800" spc="-25" dirty="0">
                <a:latin typeface="Cambria" pitchFamily="18" charset="0"/>
                <a:ea typeface="Cambria" pitchFamily="18" charset="0"/>
                <a:cs typeface="Arial"/>
              </a:rPr>
              <a:t> </a:t>
            </a:r>
            <a:r>
              <a:rPr sz="1800" spc="-5" dirty="0">
                <a:latin typeface="Cambria" pitchFamily="18" charset="0"/>
                <a:ea typeface="Cambria" pitchFamily="18" charset="0"/>
                <a:cs typeface="Arial"/>
              </a:rPr>
              <a:t>clustering</a:t>
            </a:r>
            <a:r>
              <a:rPr sz="1800" spc="-20" dirty="0">
                <a:latin typeface="Cambria" pitchFamily="18" charset="0"/>
                <a:ea typeface="Cambria" pitchFamily="18" charset="0"/>
                <a:cs typeface="Arial"/>
              </a:rPr>
              <a:t> </a:t>
            </a:r>
            <a:r>
              <a:rPr sz="1800" spc="-5" dirty="0">
                <a:latin typeface="Cambria" pitchFamily="18" charset="0"/>
                <a:ea typeface="Cambria" pitchFamily="18" charset="0"/>
                <a:cs typeface="Arial"/>
              </a:rPr>
              <a:t>process</a:t>
            </a:r>
            <a:r>
              <a:rPr sz="1800" spc="-20" dirty="0">
                <a:latin typeface="Cambria" pitchFamily="18" charset="0"/>
                <a:ea typeface="Cambria" pitchFamily="18" charset="0"/>
                <a:cs typeface="Arial"/>
              </a:rPr>
              <a:t> </a:t>
            </a:r>
            <a:r>
              <a:rPr sz="1800" dirty="0">
                <a:latin typeface="Cambria" pitchFamily="18" charset="0"/>
                <a:ea typeface="Cambria" pitchFamily="18" charset="0"/>
                <a:cs typeface="Arial"/>
              </a:rPr>
              <a:t>to</a:t>
            </a:r>
            <a:r>
              <a:rPr sz="1800" spc="-25" dirty="0">
                <a:latin typeface="Cambria" pitchFamily="18" charset="0"/>
                <a:ea typeface="Cambria" pitchFamily="18" charset="0"/>
                <a:cs typeface="Arial"/>
              </a:rPr>
              <a:t> </a:t>
            </a:r>
            <a:r>
              <a:rPr sz="1800" spc="-5" dirty="0">
                <a:latin typeface="Cambria" pitchFamily="18" charset="0"/>
                <a:ea typeface="Cambria" pitchFamily="18" charset="0"/>
                <a:cs typeface="Arial"/>
              </a:rPr>
              <a:t>determine</a:t>
            </a:r>
            <a:r>
              <a:rPr sz="1800" spc="-20" dirty="0">
                <a:latin typeface="Cambria" pitchFamily="18" charset="0"/>
                <a:ea typeface="Cambria" pitchFamily="18" charset="0"/>
                <a:cs typeface="Arial"/>
              </a:rPr>
              <a:t> </a:t>
            </a:r>
            <a:r>
              <a:rPr sz="1800" dirty="0">
                <a:latin typeface="Cambria" pitchFamily="18" charset="0"/>
                <a:ea typeface="Cambria" pitchFamily="18" charset="0"/>
                <a:cs typeface="Arial"/>
              </a:rPr>
              <a:t>the </a:t>
            </a:r>
            <a:r>
              <a:rPr sz="1800" spc="-484" dirty="0">
                <a:latin typeface="Cambria" pitchFamily="18" charset="0"/>
                <a:ea typeface="Cambria" pitchFamily="18" charset="0"/>
                <a:cs typeface="Arial"/>
              </a:rPr>
              <a:t> </a:t>
            </a:r>
            <a:r>
              <a:rPr sz="1800" spc="-5" dirty="0">
                <a:latin typeface="Cambria" pitchFamily="18" charset="0"/>
                <a:ea typeface="Cambria" pitchFamily="18" charset="0"/>
                <a:cs typeface="Arial"/>
              </a:rPr>
              <a:t>ideal</a:t>
            </a:r>
            <a:r>
              <a:rPr sz="1800" spc="-10" dirty="0">
                <a:latin typeface="Cambria" pitchFamily="18" charset="0"/>
                <a:ea typeface="Cambria" pitchFamily="18" charset="0"/>
                <a:cs typeface="Arial"/>
              </a:rPr>
              <a:t> </a:t>
            </a:r>
            <a:r>
              <a:rPr sz="1800" spc="-5" dirty="0">
                <a:latin typeface="Cambria" pitchFamily="18" charset="0"/>
                <a:ea typeface="Cambria" pitchFamily="18" charset="0"/>
                <a:cs typeface="Arial"/>
              </a:rPr>
              <a:t>number of</a:t>
            </a:r>
            <a:r>
              <a:rPr sz="1800" spc="-10" dirty="0">
                <a:latin typeface="Cambria" pitchFamily="18" charset="0"/>
                <a:ea typeface="Cambria" pitchFamily="18" charset="0"/>
                <a:cs typeface="Arial"/>
              </a:rPr>
              <a:t> </a:t>
            </a:r>
            <a:r>
              <a:rPr sz="1800" spc="-5" dirty="0">
                <a:latin typeface="Cambria" pitchFamily="18" charset="0"/>
                <a:ea typeface="Cambria" pitchFamily="18" charset="0"/>
                <a:cs typeface="Arial"/>
              </a:rPr>
              <a:t>clusters.</a:t>
            </a:r>
            <a:endParaRPr sz="1800" dirty="0">
              <a:latin typeface="Cambria" pitchFamily="18" charset="0"/>
              <a:ea typeface="Cambria" pitchFamily="18" charset="0"/>
              <a:cs typeface="Arial"/>
            </a:endParaRPr>
          </a:p>
          <a:p>
            <a:pPr marL="379095" marR="922655" indent="-367030">
              <a:lnSpc>
                <a:spcPct val="114999"/>
              </a:lnSpc>
              <a:buChar char="●"/>
              <a:tabLst>
                <a:tab pos="379095" algn="l"/>
                <a:tab pos="379730" algn="l"/>
              </a:tabLst>
            </a:pPr>
            <a:r>
              <a:rPr sz="1800" spc="-5" dirty="0">
                <a:latin typeface="Cambria" pitchFamily="18" charset="0"/>
                <a:ea typeface="Cambria" pitchFamily="18" charset="0"/>
                <a:cs typeface="Arial"/>
              </a:rPr>
              <a:t>Utilising</a:t>
            </a:r>
            <a:r>
              <a:rPr sz="1800" spc="-35" dirty="0">
                <a:latin typeface="Cambria" pitchFamily="18" charset="0"/>
                <a:ea typeface="Cambria" pitchFamily="18" charset="0"/>
                <a:cs typeface="Arial"/>
              </a:rPr>
              <a:t> </a:t>
            </a:r>
            <a:r>
              <a:rPr sz="1800" dirty="0">
                <a:latin typeface="Cambria" pitchFamily="18" charset="0"/>
                <a:ea typeface="Cambria" pitchFamily="18" charset="0"/>
                <a:cs typeface="Arial"/>
              </a:rPr>
              <a:t>the</a:t>
            </a:r>
            <a:r>
              <a:rPr sz="1800" spc="-95" dirty="0">
                <a:latin typeface="Cambria" pitchFamily="18" charset="0"/>
                <a:ea typeface="Cambria" pitchFamily="18" charset="0"/>
                <a:cs typeface="Arial"/>
              </a:rPr>
              <a:t> </a:t>
            </a:r>
            <a:r>
              <a:rPr sz="1800" spc="-5" dirty="0">
                <a:latin typeface="Cambria" pitchFamily="18" charset="0"/>
                <a:ea typeface="Cambria" pitchFamily="18" charset="0"/>
                <a:cs typeface="Arial"/>
              </a:rPr>
              <a:t>Agglomerative</a:t>
            </a:r>
            <a:r>
              <a:rPr sz="1800" spc="-35" dirty="0">
                <a:latin typeface="Cambria" pitchFamily="18" charset="0"/>
                <a:ea typeface="Cambria" pitchFamily="18" charset="0"/>
                <a:cs typeface="Arial"/>
              </a:rPr>
              <a:t> </a:t>
            </a:r>
            <a:r>
              <a:rPr sz="1800" dirty="0">
                <a:latin typeface="Cambria" pitchFamily="18" charset="0"/>
                <a:ea typeface="Cambria" pitchFamily="18" charset="0"/>
                <a:cs typeface="Arial"/>
              </a:rPr>
              <a:t>(hierarchical) </a:t>
            </a:r>
            <a:r>
              <a:rPr sz="1800" spc="-484" dirty="0">
                <a:latin typeface="Cambria" pitchFamily="18" charset="0"/>
                <a:ea typeface="Cambria" pitchFamily="18" charset="0"/>
                <a:cs typeface="Arial"/>
              </a:rPr>
              <a:t> </a:t>
            </a:r>
            <a:r>
              <a:rPr sz="1800" spc="-5" dirty="0">
                <a:latin typeface="Cambria" pitchFamily="18" charset="0"/>
                <a:ea typeface="Cambria" pitchFamily="18" charset="0"/>
                <a:cs typeface="Arial"/>
              </a:rPr>
              <a:t>clustering algorithm, 12 clusters were </a:t>
            </a:r>
            <a:r>
              <a:rPr sz="1800" dirty="0">
                <a:latin typeface="Cambria" pitchFamily="18" charset="0"/>
                <a:ea typeface="Cambria" pitchFamily="18" charset="0"/>
                <a:cs typeface="Arial"/>
              </a:rPr>
              <a:t> </a:t>
            </a:r>
            <a:r>
              <a:rPr sz="1800" spc="-5" dirty="0">
                <a:latin typeface="Cambria" pitchFamily="18" charset="0"/>
                <a:ea typeface="Cambria" pitchFamily="18" charset="0"/>
                <a:cs typeface="Arial"/>
              </a:rPr>
              <a:t>successfully</a:t>
            </a:r>
            <a:r>
              <a:rPr sz="1800" spc="-10" dirty="0">
                <a:latin typeface="Cambria" pitchFamily="18" charset="0"/>
                <a:ea typeface="Cambria" pitchFamily="18" charset="0"/>
                <a:cs typeface="Arial"/>
              </a:rPr>
              <a:t> </a:t>
            </a:r>
            <a:r>
              <a:rPr lang="en-GB" spc="-5" dirty="0">
                <a:latin typeface="Cambria" pitchFamily="18" charset="0"/>
                <a:ea typeface="Cambria" pitchFamily="18" charset="0"/>
                <a:cs typeface="Arial"/>
              </a:rPr>
              <a:t>B</a:t>
            </a:r>
            <a:r>
              <a:rPr sz="1800" spc="-5" dirty="0" err="1" smtClean="0">
                <a:latin typeface="Cambria" pitchFamily="18" charset="0"/>
                <a:ea typeface="Cambria" pitchFamily="18" charset="0"/>
                <a:cs typeface="Arial"/>
              </a:rPr>
              <a:t>uilt</a:t>
            </a:r>
            <a:endParaRPr sz="1800" dirty="0">
              <a:latin typeface="Cambria" pitchFamily="18" charset="0"/>
              <a:ea typeface="Cambria" pitchFamily="18" charset="0"/>
              <a:cs typeface="Arial"/>
            </a:endParaRPr>
          </a:p>
        </p:txBody>
      </p:sp>
      <p:sp>
        <p:nvSpPr>
          <p:cNvPr id="4" name="object 4"/>
          <p:cNvSpPr txBox="1">
            <a:spLocks noGrp="1"/>
          </p:cNvSpPr>
          <p:nvPr>
            <p:ph type="title"/>
          </p:nvPr>
        </p:nvSpPr>
        <p:spPr>
          <a:xfrm>
            <a:off x="228600" y="191517"/>
            <a:ext cx="5852950" cy="551433"/>
          </a:xfrm>
          <a:prstGeom prst="rect">
            <a:avLst/>
          </a:prstGeom>
        </p:spPr>
        <p:txBody>
          <a:bodyPr vert="horz" wrap="square" lIns="0" tIns="12700" rIns="0" bIns="0" rtlCol="0">
            <a:spAutoFit/>
          </a:bodyPr>
          <a:lstStyle/>
          <a:p>
            <a:pPr marL="12700">
              <a:lnSpc>
                <a:spcPct val="100000"/>
              </a:lnSpc>
              <a:spcBef>
                <a:spcPts val="100"/>
              </a:spcBef>
            </a:pPr>
            <a:r>
              <a:rPr sz="3500" spc="-5" dirty="0">
                <a:latin typeface="Georgia" pitchFamily="18" charset="0"/>
              </a:rPr>
              <a:t>Hierarchical</a:t>
            </a:r>
            <a:r>
              <a:rPr sz="3500" spc="-85" dirty="0">
                <a:latin typeface="Georgia" pitchFamily="18" charset="0"/>
              </a:rPr>
              <a:t> </a:t>
            </a:r>
            <a:r>
              <a:rPr lang="en-GB" sz="3500" spc="-5" dirty="0" err="1">
                <a:latin typeface="Georgia" pitchFamily="18" charset="0"/>
              </a:rPr>
              <a:t>C</a:t>
            </a:r>
            <a:r>
              <a:rPr lang="en-GB" sz="3500" spc="-5" dirty="0" err="1" smtClean="0">
                <a:latin typeface="Georgia" pitchFamily="18" charset="0"/>
              </a:rPr>
              <a:t>l</a:t>
            </a:r>
            <a:r>
              <a:rPr sz="3500" spc="-5" dirty="0" err="1" smtClean="0">
                <a:latin typeface="Georgia" pitchFamily="18" charset="0"/>
              </a:rPr>
              <a:t>ustering</a:t>
            </a:r>
            <a:endParaRPr sz="3500" dirty="0">
              <a:latin typeface="Georgia" pitchFamily="18" charset="0"/>
            </a:endParaRPr>
          </a:p>
        </p:txBody>
      </p:sp>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1148072"/>
            <a:ext cx="4447309" cy="21856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31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5909" y="1153267"/>
            <a:ext cx="4087091" cy="22665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object 3"/>
          <p:cNvSpPr/>
          <p:nvPr/>
        </p:nvSpPr>
        <p:spPr>
          <a:xfrm>
            <a:off x="27709" y="895349"/>
            <a:ext cx="9144000" cy="55245"/>
          </a:xfrm>
          <a:custGeom>
            <a:avLst/>
            <a:gdLst/>
            <a:ahLst/>
            <a:cxnLst/>
            <a:rect l="l" t="t" r="r" b="b"/>
            <a:pathLst>
              <a:path w="9144000" h="643889">
                <a:moveTo>
                  <a:pt x="0" y="0"/>
                </a:moveTo>
                <a:lnTo>
                  <a:pt x="9143999" y="0"/>
                </a:lnTo>
                <a:lnTo>
                  <a:pt x="9143999" y="643699"/>
                </a:lnTo>
                <a:lnTo>
                  <a:pt x="0" y="643699"/>
                </a:lnTo>
                <a:lnTo>
                  <a:pt x="0" y="0"/>
                </a:lnTo>
                <a:close/>
              </a:path>
            </a:pathLst>
          </a:custGeom>
          <a:solidFill>
            <a:srgbClr val="C00000"/>
          </a:solidFill>
        </p:spPr>
        <p:txBody>
          <a:bodyPr wrap="square" lIns="0" tIns="0" rIns="0" bIns="0" rtlCol="0"/>
          <a:lstStyle/>
          <a:p>
            <a:endParaRPr dirty="0"/>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168774" y="151744"/>
            <a:ext cx="8975225" cy="505267"/>
          </a:xfrm>
          <a:prstGeom prst="rect">
            <a:avLst/>
          </a:prstGeom>
        </p:spPr>
        <p:txBody>
          <a:bodyPr vert="horz" wrap="square" lIns="0" tIns="12700" rIns="0" bIns="0" rtlCol="0">
            <a:spAutoFit/>
          </a:bodyPr>
          <a:lstStyle/>
          <a:p>
            <a:pPr marL="12700">
              <a:lnSpc>
                <a:spcPct val="100000"/>
              </a:lnSpc>
              <a:spcBef>
                <a:spcPts val="100"/>
              </a:spcBef>
            </a:pPr>
            <a:r>
              <a:rPr sz="3200" spc="-25" dirty="0">
                <a:latin typeface="Georgia" pitchFamily="18" charset="0"/>
              </a:rPr>
              <a:t>Word</a:t>
            </a:r>
            <a:r>
              <a:rPr sz="3200" spc="-35" dirty="0">
                <a:latin typeface="Georgia" pitchFamily="18" charset="0"/>
              </a:rPr>
              <a:t> </a:t>
            </a:r>
            <a:r>
              <a:rPr sz="3200" spc="-5" dirty="0">
                <a:latin typeface="Georgia" pitchFamily="18" charset="0"/>
              </a:rPr>
              <a:t>Clouds:</a:t>
            </a:r>
            <a:r>
              <a:rPr sz="3200" dirty="0">
                <a:latin typeface="Georgia" pitchFamily="18" charset="0"/>
              </a:rPr>
              <a:t> </a:t>
            </a:r>
            <a:r>
              <a:rPr sz="3200" spc="-5" dirty="0">
                <a:latin typeface="Georgia" pitchFamily="18" charset="0"/>
              </a:rPr>
              <a:t>Hierarchical</a:t>
            </a:r>
            <a:r>
              <a:rPr sz="3200" spc="-30" dirty="0">
                <a:latin typeface="Georgia" pitchFamily="18" charset="0"/>
              </a:rPr>
              <a:t> </a:t>
            </a:r>
            <a:r>
              <a:rPr sz="3200" spc="-5" dirty="0">
                <a:latin typeface="Georgia" pitchFamily="18" charset="0"/>
              </a:rPr>
              <a:t>clustering</a:t>
            </a:r>
            <a:endParaRPr sz="3200" dirty="0">
              <a:latin typeface="Georgia" pitchFamily="18" charset="0"/>
            </a:endParaRPr>
          </a:p>
        </p:txBody>
      </p:sp>
      <p:sp>
        <p:nvSpPr>
          <p:cNvPr id="12" name="object 12"/>
          <p:cNvSpPr txBox="1"/>
          <p:nvPr/>
        </p:nvSpPr>
        <p:spPr>
          <a:xfrm>
            <a:off x="30699" y="4754977"/>
            <a:ext cx="5455701" cy="331373"/>
          </a:xfrm>
          <a:prstGeom prst="rect">
            <a:avLst/>
          </a:prstGeom>
        </p:spPr>
        <p:txBody>
          <a:bodyPr vert="horz" wrap="square" lIns="0" tIns="12700" rIns="0" bIns="0" rtlCol="0">
            <a:spAutoFit/>
          </a:bodyPr>
          <a:lstStyle/>
          <a:p>
            <a:pPr marL="379095" marR="5080" indent="-367030">
              <a:lnSpc>
                <a:spcPct val="114999"/>
              </a:lnSpc>
              <a:spcBef>
                <a:spcPts val="100"/>
              </a:spcBef>
              <a:buChar char="●"/>
              <a:tabLst>
                <a:tab pos="379095" algn="l"/>
                <a:tab pos="379730" algn="l"/>
              </a:tabLst>
            </a:pPr>
            <a:r>
              <a:rPr sz="1800" b="1" spc="-5" dirty="0">
                <a:latin typeface="Cambria" pitchFamily="18" charset="0"/>
                <a:ea typeface="Cambria" pitchFamily="18" charset="0"/>
                <a:cs typeface="Arial"/>
              </a:rPr>
              <a:t>Important</a:t>
            </a:r>
            <a:r>
              <a:rPr sz="1800" b="1" spc="-50" dirty="0">
                <a:latin typeface="Cambria" pitchFamily="18" charset="0"/>
                <a:ea typeface="Cambria" pitchFamily="18" charset="0"/>
                <a:cs typeface="Arial"/>
              </a:rPr>
              <a:t> </a:t>
            </a:r>
            <a:r>
              <a:rPr sz="1800" b="1" spc="-5" dirty="0">
                <a:latin typeface="Cambria" pitchFamily="18" charset="0"/>
                <a:ea typeface="Cambria" pitchFamily="18" charset="0"/>
                <a:cs typeface="Arial"/>
              </a:rPr>
              <a:t>keywords</a:t>
            </a:r>
            <a:r>
              <a:rPr sz="1800" b="1" spc="-45" dirty="0">
                <a:latin typeface="Cambria" pitchFamily="18" charset="0"/>
                <a:ea typeface="Cambria" pitchFamily="18" charset="0"/>
                <a:cs typeface="Arial"/>
              </a:rPr>
              <a:t> </a:t>
            </a:r>
            <a:r>
              <a:rPr sz="1800" b="1" spc="-5" dirty="0">
                <a:latin typeface="Cambria" pitchFamily="18" charset="0"/>
                <a:ea typeface="Cambria" pitchFamily="18" charset="0"/>
                <a:cs typeface="Arial"/>
              </a:rPr>
              <a:t>observed </a:t>
            </a:r>
            <a:r>
              <a:rPr sz="1800" b="1" spc="-484" dirty="0">
                <a:latin typeface="Cambria" pitchFamily="18" charset="0"/>
                <a:ea typeface="Cambria" pitchFamily="18" charset="0"/>
                <a:cs typeface="Arial"/>
              </a:rPr>
              <a:t> </a:t>
            </a:r>
            <a:r>
              <a:rPr sz="1800" b="1" spc="-5" dirty="0">
                <a:latin typeface="Cambria" pitchFamily="18" charset="0"/>
                <a:ea typeface="Cambria" pitchFamily="18" charset="0"/>
                <a:cs typeface="Arial"/>
              </a:rPr>
              <a:t>in</a:t>
            </a:r>
            <a:r>
              <a:rPr sz="1800" b="1" spc="-10" dirty="0">
                <a:latin typeface="Cambria" pitchFamily="18" charset="0"/>
                <a:ea typeface="Cambria" pitchFamily="18" charset="0"/>
                <a:cs typeface="Arial"/>
              </a:rPr>
              <a:t> </a:t>
            </a:r>
            <a:r>
              <a:rPr sz="1800" b="1" spc="-5" dirty="0">
                <a:latin typeface="Cambria" pitchFamily="18" charset="0"/>
                <a:ea typeface="Cambria" pitchFamily="18" charset="0"/>
                <a:cs typeface="Arial"/>
              </a:rPr>
              <a:t>clusters</a:t>
            </a:r>
            <a:endParaRPr sz="1800" dirty="0">
              <a:latin typeface="Cambria" pitchFamily="18" charset="0"/>
              <a:ea typeface="Cambria" pitchFamily="18" charset="0"/>
              <a:cs typeface="Arial"/>
            </a:endParaRPr>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092538"/>
            <a:ext cx="2133600" cy="1753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33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24344" y="1101196"/>
            <a:ext cx="1923856" cy="17156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34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76801" y="1101196"/>
            <a:ext cx="1905000" cy="18936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341"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2900" y="2866084"/>
            <a:ext cx="2095500" cy="18888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342"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24343" y="2952751"/>
            <a:ext cx="1875365" cy="16798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343"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31903" y="3104476"/>
            <a:ext cx="2141827" cy="16505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 name="object 3"/>
          <p:cNvSpPr/>
          <p:nvPr/>
        </p:nvSpPr>
        <p:spPr>
          <a:xfrm>
            <a:off x="27709" y="895349"/>
            <a:ext cx="9144000" cy="55245"/>
          </a:xfrm>
          <a:custGeom>
            <a:avLst/>
            <a:gdLst/>
            <a:ahLst/>
            <a:cxnLst/>
            <a:rect l="l" t="t" r="r" b="b"/>
            <a:pathLst>
              <a:path w="9144000" h="643889">
                <a:moveTo>
                  <a:pt x="0" y="0"/>
                </a:moveTo>
                <a:lnTo>
                  <a:pt x="9143999" y="0"/>
                </a:lnTo>
                <a:lnTo>
                  <a:pt x="9143999" y="643699"/>
                </a:lnTo>
                <a:lnTo>
                  <a:pt x="0" y="643699"/>
                </a:lnTo>
                <a:lnTo>
                  <a:pt x="0" y="0"/>
                </a:lnTo>
                <a:close/>
              </a:path>
            </a:pathLst>
          </a:custGeom>
          <a:solidFill>
            <a:srgbClr val="C00000"/>
          </a:solidFill>
        </p:spPr>
        <p:txBody>
          <a:bodyPr wrap="square" lIns="0" tIns="0" rIns="0" bIns="0" rtlCol="0"/>
          <a:lstStyle/>
          <a:p>
            <a:endParaRPr dirty="0"/>
          </a:p>
        </p:txBody>
      </p:sp>
      <p:pic>
        <p:nvPicPr>
          <p:cNvPr id="14344" name="Picture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873730" y="950594"/>
            <a:ext cx="2083598" cy="20835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345" name="Picture 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931920" y="3069876"/>
            <a:ext cx="2025408" cy="1850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86563" y="1578268"/>
            <a:ext cx="4233037" cy="2136482"/>
          </a:xfrm>
          <a:prstGeom prst="rect">
            <a:avLst/>
          </a:prstGeom>
        </p:spPr>
        <p:txBody>
          <a:bodyPr vert="horz" wrap="square" lIns="0" tIns="12700" rIns="0" bIns="0" rtlCol="0">
            <a:spAutoFit/>
          </a:bodyPr>
          <a:lstStyle/>
          <a:p>
            <a:pPr marL="356235" marR="34290" indent="-344170">
              <a:lnSpc>
                <a:spcPct val="114999"/>
              </a:lnSpc>
              <a:spcBef>
                <a:spcPts val="100"/>
              </a:spcBef>
              <a:buChar char="●"/>
              <a:tabLst>
                <a:tab pos="356235" algn="l"/>
                <a:tab pos="356870" algn="l"/>
              </a:tabLst>
            </a:pPr>
            <a:r>
              <a:rPr sz="1500" spc="-5" dirty="0">
                <a:solidFill>
                  <a:srgbClr val="212121"/>
                </a:solidFill>
                <a:latin typeface="Cambria" pitchFamily="18" charset="0"/>
                <a:ea typeface="Cambria" pitchFamily="18" charset="0"/>
                <a:cs typeface="Arial"/>
              </a:rPr>
              <a:t>The objective of </a:t>
            </a:r>
            <a:r>
              <a:rPr sz="1500" dirty="0">
                <a:solidFill>
                  <a:srgbClr val="212121"/>
                </a:solidFill>
                <a:latin typeface="Cambria" pitchFamily="18" charset="0"/>
                <a:ea typeface="Cambria" pitchFamily="18" charset="0"/>
                <a:cs typeface="Arial"/>
              </a:rPr>
              <a:t>a </a:t>
            </a:r>
            <a:r>
              <a:rPr sz="1500" spc="-5" dirty="0">
                <a:solidFill>
                  <a:srgbClr val="212121"/>
                </a:solidFill>
                <a:latin typeface="Cambria" pitchFamily="18" charset="0"/>
                <a:ea typeface="Cambria" pitchFamily="18" charset="0"/>
                <a:cs typeface="Arial"/>
              </a:rPr>
              <a:t>Recommender System is </a:t>
            </a:r>
            <a:r>
              <a:rPr sz="1500" dirty="0">
                <a:solidFill>
                  <a:srgbClr val="212121"/>
                </a:solidFill>
                <a:latin typeface="Cambria" pitchFamily="18" charset="0"/>
                <a:ea typeface="Cambria" pitchFamily="18" charset="0"/>
                <a:cs typeface="Arial"/>
              </a:rPr>
              <a:t>to </a:t>
            </a:r>
            <a:r>
              <a:rPr sz="1500" spc="5" dirty="0">
                <a:solidFill>
                  <a:srgbClr val="212121"/>
                </a:solidFill>
                <a:latin typeface="Cambria" pitchFamily="18" charset="0"/>
                <a:ea typeface="Cambria" pitchFamily="18" charset="0"/>
                <a:cs typeface="Arial"/>
              </a:rPr>
              <a:t> </a:t>
            </a:r>
            <a:r>
              <a:rPr sz="1500" spc="-5" dirty="0">
                <a:solidFill>
                  <a:srgbClr val="212121"/>
                </a:solidFill>
                <a:latin typeface="Cambria" pitchFamily="18" charset="0"/>
                <a:ea typeface="Cambria" pitchFamily="18" charset="0"/>
                <a:cs typeface="Arial"/>
              </a:rPr>
              <a:t>recommend relevant items </a:t>
            </a:r>
            <a:r>
              <a:rPr sz="1500" dirty="0">
                <a:solidFill>
                  <a:srgbClr val="212121"/>
                </a:solidFill>
                <a:latin typeface="Cambria" pitchFamily="18" charset="0"/>
                <a:ea typeface="Cambria" pitchFamily="18" charset="0"/>
                <a:cs typeface="Arial"/>
              </a:rPr>
              <a:t>for </a:t>
            </a:r>
            <a:r>
              <a:rPr sz="1500" spc="-5" dirty="0">
                <a:solidFill>
                  <a:srgbClr val="212121"/>
                </a:solidFill>
                <a:latin typeface="Cambria" pitchFamily="18" charset="0"/>
                <a:ea typeface="Cambria" pitchFamily="18" charset="0"/>
                <a:cs typeface="Arial"/>
              </a:rPr>
              <a:t>users, based on </a:t>
            </a:r>
            <a:r>
              <a:rPr sz="1500" dirty="0">
                <a:solidFill>
                  <a:srgbClr val="212121"/>
                </a:solidFill>
                <a:latin typeface="Cambria" pitchFamily="18" charset="0"/>
                <a:ea typeface="Cambria" pitchFamily="18" charset="0"/>
                <a:cs typeface="Arial"/>
              </a:rPr>
              <a:t> their </a:t>
            </a:r>
            <a:r>
              <a:rPr sz="1500" spc="-5" dirty="0">
                <a:solidFill>
                  <a:srgbClr val="212121"/>
                </a:solidFill>
                <a:latin typeface="Cambria" pitchFamily="18" charset="0"/>
                <a:ea typeface="Cambria" pitchFamily="18" charset="0"/>
                <a:cs typeface="Arial"/>
              </a:rPr>
              <a:t>preference. If </a:t>
            </a:r>
            <a:r>
              <a:rPr sz="1500" dirty="0">
                <a:solidFill>
                  <a:srgbClr val="212121"/>
                </a:solidFill>
                <a:latin typeface="Cambria" pitchFamily="18" charset="0"/>
                <a:ea typeface="Cambria" pitchFamily="18" charset="0"/>
                <a:cs typeface="Arial"/>
              </a:rPr>
              <a:t>a </a:t>
            </a:r>
            <a:r>
              <a:rPr sz="1500" spc="-5" dirty="0">
                <a:solidFill>
                  <a:srgbClr val="212121"/>
                </a:solidFill>
                <a:latin typeface="Cambria" pitchFamily="18" charset="0"/>
                <a:ea typeface="Cambria" pitchFamily="18" charset="0"/>
                <a:cs typeface="Arial"/>
              </a:rPr>
              <a:t>person has watched </a:t>
            </a:r>
            <a:r>
              <a:rPr sz="1500" dirty="0">
                <a:solidFill>
                  <a:srgbClr val="212121"/>
                </a:solidFill>
                <a:latin typeface="Cambria" pitchFamily="18" charset="0"/>
                <a:ea typeface="Cambria" pitchFamily="18" charset="0"/>
                <a:cs typeface="Arial"/>
              </a:rPr>
              <a:t>a </a:t>
            </a:r>
            <a:r>
              <a:rPr sz="1500" spc="-5" dirty="0">
                <a:solidFill>
                  <a:srgbClr val="212121"/>
                </a:solidFill>
                <a:latin typeface="Cambria" pitchFamily="18" charset="0"/>
                <a:ea typeface="Cambria" pitchFamily="18" charset="0"/>
                <a:cs typeface="Arial"/>
              </a:rPr>
              <a:t>show </a:t>
            </a:r>
            <a:r>
              <a:rPr sz="1500" dirty="0">
                <a:solidFill>
                  <a:srgbClr val="212121"/>
                </a:solidFill>
                <a:latin typeface="Cambria" pitchFamily="18" charset="0"/>
                <a:ea typeface="Cambria" pitchFamily="18" charset="0"/>
                <a:cs typeface="Arial"/>
              </a:rPr>
              <a:t> </a:t>
            </a:r>
            <a:r>
              <a:rPr sz="1500" spc="-5" dirty="0">
                <a:solidFill>
                  <a:srgbClr val="212121"/>
                </a:solidFill>
                <a:latin typeface="Cambria" pitchFamily="18" charset="0"/>
                <a:ea typeface="Cambria" pitchFamily="18" charset="0"/>
                <a:cs typeface="Arial"/>
              </a:rPr>
              <a:t>on netflix, </a:t>
            </a:r>
            <a:r>
              <a:rPr sz="1500" dirty="0">
                <a:solidFill>
                  <a:srgbClr val="212121"/>
                </a:solidFill>
                <a:latin typeface="Cambria" pitchFamily="18" charset="0"/>
                <a:ea typeface="Cambria" pitchFamily="18" charset="0"/>
                <a:cs typeface="Arial"/>
              </a:rPr>
              <a:t>then the </a:t>
            </a:r>
            <a:r>
              <a:rPr sz="1500" spc="-5" dirty="0">
                <a:solidFill>
                  <a:srgbClr val="212121"/>
                </a:solidFill>
                <a:latin typeface="Cambria" pitchFamily="18" charset="0"/>
                <a:ea typeface="Cambria" pitchFamily="18" charset="0"/>
                <a:cs typeface="Arial"/>
              </a:rPr>
              <a:t>recommender system must be </a:t>
            </a:r>
            <a:r>
              <a:rPr sz="1500" spc="-405" dirty="0">
                <a:solidFill>
                  <a:srgbClr val="212121"/>
                </a:solidFill>
                <a:latin typeface="Cambria" pitchFamily="18" charset="0"/>
                <a:ea typeface="Cambria" pitchFamily="18" charset="0"/>
                <a:cs typeface="Arial"/>
              </a:rPr>
              <a:t> </a:t>
            </a:r>
            <a:r>
              <a:rPr sz="1500" spc="-5" dirty="0">
                <a:solidFill>
                  <a:srgbClr val="212121"/>
                </a:solidFill>
                <a:latin typeface="Cambria" pitchFamily="18" charset="0"/>
                <a:ea typeface="Cambria" pitchFamily="18" charset="0"/>
                <a:cs typeface="Arial"/>
              </a:rPr>
              <a:t>able</a:t>
            </a:r>
            <a:r>
              <a:rPr sz="1500" spc="-10" dirty="0">
                <a:solidFill>
                  <a:srgbClr val="212121"/>
                </a:solidFill>
                <a:latin typeface="Cambria" pitchFamily="18" charset="0"/>
                <a:ea typeface="Cambria" pitchFamily="18" charset="0"/>
                <a:cs typeface="Arial"/>
              </a:rPr>
              <a:t> </a:t>
            </a:r>
            <a:r>
              <a:rPr sz="1500" dirty="0">
                <a:solidFill>
                  <a:srgbClr val="212121"/>
                </a:solidFill>
                <a:latin typeface="Cambria" pitchFamily="18" charset="0"/>
                <a:ea typeface="Cambria" pitchFamily="18" charset="0"/>
                <a:cs typeface="Arial"/>
              </a:rPr>
              <a:t>to</a:t>
            </a:r>
            <a:r>
              <a:rPr sz="1500" spc="-10" dirty="0">
                <a:solidFill>
                  <a:srgbClr val="212121"/>
                </a:solidFill>
                <a:latin typeface="Cambria" pitchFamily="18" charset="0"/>
                <a:ea typeface="Cambria" pitchFamily="18" charset="0"/>
                <a:cs typeface="Arial"/>
              </a:rPr>
              <a:t> </a:t>
            </a:r>
            <a:r>
              <a:rPr sz="1500" spc="-5" dirty="0">
                <a:solidFill>
                  <a:srgbClr val="212121"/>
                </a:solidFill>
                <a:latin typeface="Cambria" pitchFamily="18" charset="0"/>
                <a:ea typeface="Cambria" pitchFamily="18" charset="0"/>
                <a:cs typeface="Arial"/>
              </a:rPr>
              <a:t>recommend</a:t>
            </a:r>
            <a:r>
              <a:rPr sz="1500" spc="-10" dirty="0">
                <a:solidFill>
                  <a:srgbClr val="212121"/>
                </a:solidFill>
                <a:latin typeface="Cambria" pitchFamily="18" charset="0"/>
                <a:ea typeface="Cambria" pitchFamily="18" charset="0"/>
                <a:cs typeface="Arial"/>
              </a:rPr>
              <a:t> </a:t>
            </a:r>
            <a:r>
              <a:rPr sz="1500" dirty="0">
                <a:solidFill>
                  <a:srgbClr val="212121"/>
                </a:solidFill>
                <a:latin typeface="Cambria" pitchFamily="18" charset="0"/>
                <a:ea typeface="Cambria" pitchFamily="18" charset="0"/>
                <a:cs typeface="Arial"/>
              </a:rPr>
              <a:t>a</a:t>
            </a:r>
            <a:r>
              <a:rPr sz="1500" spc="-5" dirty="0">
                <a:solidFill>
                  <a:srgbClr val="212121"/>
                </a:solidFill>
                <a:latin typeface="Cambria" pitchFamily="18" charset="0"/>
                <a:ea typeface="Cambria" pitchFamily="18" charset="0"/>
                <a:cs typeface="Arial"/>
              </a:rPr>
              <a:t> list</a:t>
            </a:r>
            <a:r>
              <a:rPr sz="1500" spc="-10" dirty="0">
                <a:solidFill>
                  <a:srgbClr val="212121"/>
                </a:solidFill>
                <a:latin typeface="Cambria" pitchFamily="18" charset="0"/>
                <a:ea typeface="Cambria" pitchFamily="18" charset="0"/>
                <a:cs typeface="Arial"/>
              </a:rPr>
              <a:t> </a:t>
            </a:r>
            <a:r>
              <a:rPr sz="1500" spc="-5" dirty="0">
                <a:solidFill>
                  <a:srgbClr val="212121"/>
                </a:solidFill>
                <a:latin typeface="Cambria" pitchFamily="18" charset="0"/>
                <a:ea typeface="Cambria" pitchFamily="18" charset="0"/>
                <a:cs typeface="Arial"/>
              </a:rPr>
              <a:t>of</a:t>
            </a:r>
            <a:r>
              <a:rPr sz="1500" spc="-10" dirty="0">
                <a:solidFill>
                  <a:srgbClr val="212121"/>
                </a:solidFill>
                <a:latin typeface="Cambria" pitchFamily="18" charset="0"/>
                <a:ea typeface="Cambria" pitchFamily="18" charset="0"/>
                <a:cs typeface="Arial"/>
              </a:rPr>
              <a:t> </a:t>
            </a:r>
            <a:r>
              <a:rPr sz="1500" spc="-5" dirty="0">
                <a:solidFill>
                  <a:srgbClr val="212121"/>
                </a:solidFill>
                <a:latin typeface="Cambria" pitchFamily="18" charset="0"/>
                <a:ea typeface="Cambria" pitchFamily="18" charset="0"/>
                <a:cs typeface="Arial"/>
              </a:rPr>
              <a:t>similar</a:t>
            </a:r>
            <a:r>
              <a:rPr sz="1500" spc="-10" dirty="0">
                <a:solidFill>
                  <a:srgbClr val="212121"/>
                </a:solidFill>
                <a:latin typeface="Cambria" pitchFamily="18" charset="0"/>
                <a:ea typeface="Cambria" pitchFamily="18" charset="0"/>
                <a:cs typeface="Arial"/>
              </a:rPr>
              <a:t> </a:t>
            </a:r>
            <a:r>
              <a:rPr sz="1500" spc="-5" dirty="0">
                <a:solidFill>
                  <a:srgbClr val="212121"/>
                </a:solidFill>
                <a:latin typeface="Cambria" pitchFamily="18" charset="0"/>
                <a:ea typeface="Cambria" pitchFamily="18" charset="0"/>
                <a:cs typeface="Arial"/>
              </a:rPr>
              <a:t>shows.</a:t>
            </a:r>
            <a:endParaRPr sz="1500" dirty="0">
              <a:latin typeface="Cambria" pitchFamily="18" charset="0"/>
              <a:ea typeface="Cambria" pitchFamily="18" charset="0"/>
              <a:cs typeface="Arial"/>
            </a:endParaRPr>
          </a:p>
          <a:p>
            <a:pPr marL="356235" marR="5080" indent="-344170">
              <a:lnSpc>
                <a:spcPct val="114999"/>
              </a:lnSpc>
              <a:buChar char="●"/>
              <a:tabLst>
                <a:tab pos="356235" algn="l"/>
                <a:tab pos="356870" algn="l"/>
              </a:tabLst>
            </a:pPr>
            <a:r>
              <a:rPr sz="1500" spc="-15" dirty="0">
                <a:solidFill>
                  <a:srgbClr val="212121"/>
                </a:solidFill>
                <a:latin typeface="Cambria" pitchFamily="18" charset="0"/>
                <a:ea typeface="Cambria" pitchFamily="18" charset="0"/>
                <a:cs typeface="Arial"/>
              </a:rPr>
              <a:t>We </a:t>
            </a:r>
            <a:r>
              <a:rPr sz="1500" spc="-5" dirty="0">
                <a:solidFill>
                  <a:srgbClr val="212121"/>
                </a:solidFill>
                <a:latin typeface="Cambria" pitchFamily="18" charset="0"/>
                <a:ea typeface="Cambria" pitchFamily="18" charset="0"/>
                <a:cs typeface="Arial"/>
              </a:rPr>
              <a:t>have used cosine similarity </a:t>
            </a:r>
            <a:r>
              <a:rPr sz="1500" dirty="0">
                <a:solidFill>
                  <a:srgbClr val="212121"/>
                </a:solidFill>
                <a:latin typeface="Cambria" pitchFamily="18" charset="0"/>
                <a:ea typeface="Cambria" pitchFamily="18" charset="0"/>
                <a:cs typeface="Arial"/>
              </a:rPr>
              <a:t>to </a:t>
            </a:r>
            <a:r>
              <a:rPr sz="1500" spc="-5" dirty="0">
                <a:solidFill>
                  <a:srgbClr val="212121"/>
                </a:solidFill>
                <a:latin typeface="Cambria" pitchFamily="18" charset="0"/>
                <a:ea typeface="Cambria" pitchFamily="18" charset="0"/>
                <a:cs typeface="Arial"/>
              </a:rPr>
              <a:t>recommend </a:t>
            </a:r>
            <a:r>
              <a:rPr sz="1500" dirty="0">
                <a:solidFill>
                  <a:srgbClr val="212121"/>
                </a:solidFill>
                <a:latin typeface="Cambria" pitchFamily="18" charset="0"/>
                <a:ea typeface="Cambria" pitchFamily="18" charset="0"/>
                <a:cs typeface="Arial"/>
              </a:rPr>
              <a:t>top </a:t>
            </a:r>
            <a:r>
              <a:rPr sz="1500" spc="-405" dirty="0">
                <a:solidFill>
                  <a:srgbClr val="212121"/>
                </a:solidFill>
                <a:latin typeface="Cambria" pitchFamily="18" charset="0"/>
                <a:ea typeface="Cambria" pitchFamily="18" charset="0"/>
                <a:cs typeface="Arial"/>
              </a:rPr>
              <a:t> </a:t>
            </a:r>
            <a:r>
              <a:rPr sz="1500" spc="-5" dirty="0">
                <a:solidFill>
                  <a:srgbClr val="212121"/>
                </a:solidFill>
                <a:latin typeface="Cambria" pitchFamily="18" charset="0"/>
                <a:ea typeface="Cambria" pitchFamily="18" charset="0"/>
                <a:cs typeface="Arial"/>
              </a:rPr>
              <a:t>10</a:t>
            </a:r>
            <a:r>
              <a:rPr sz="1500" spc="-10" dirty="0">
                <a:solidFill>
                  <a:srgbClr val="212121"/>
                </a:solidFill>
                <a:latin typeface="Cambria" pitchFamily="18" charset="0"/>
                <a:ea typeface="Cambria" pitchFamily="18" charset="0"/>
                <a:cs typeface="Arial"/>
              </a:rPr>
              <a:t> </a:t>
            </a:r>
            <a:r>
              <a:rPr sz="1500" spc="-5" dirty="0">
                <a:solidFill>
                  <a:srgbClr val="212121"/>
                </a:solidFill>
                <a:latin typeface="Cambria" pitchFamily="18" charset="0"/>
                <a:ea typeface="Cambria" pitchFamily="18" charset="0"/>
                <a:cs typeface="Arial"/>
              </a:rPr>
              <a:t>movies.</a:t>
            </a:r>
            <a:endParaRPr sz="1500" dirty="0">
              <a:latin typeface="Cambria" pitchFamily="18" charset="0"/>
              <a:ea typeface="Cambria" pitchFamily="18" charset="0"/>
              <a:cs typeface="Arial"/>
            </a:endParaRPr>
          </a:p>
        </p:txBody>
      </p:sp>
      <p:sp>
        <p:nvSpPr>
          <p:cNvPr id="4" name="object 4"/>
          <p:cNvSpPr txBox="1">
            <a:spLocks noGrp="1"/>
          </p:cNvSpPr>
          <p:nvPr>
            <p:ph type="title"/>
          </p:nvPr>
        </p:nvSpPr>
        <p:spPr>
          <a:xfrm>
            <a:off x="142875" y="285750"/>
            <a:ext cx="8848725" cy="435119"/>
          </a:xfrm>
          <a:prstGeom prst="rect">
            <a:avLst/>
          </a:prstGeom>
        </p:spPr>
        <p:txBody>
          <a:bodyPr vert="horz" wrap="square" lIns="0" tIns="12700" rIns="0" bIns="0" rtlCol="0">
            <a:spAutoFit/>
          </a:bodyPr>
          <a:lstStyle/>
          <a:p>
            <a:pPr marL="12700" marR="5080">
              <a:lnSpc>
                <a:spcPct val="114999"/>
              </a:lnSpc>
              <a:spcBef>
                <a:spcPts val="100"/>
              </a:spcBef>
            </a:pPr>
            <a:r>
              <a:rPr sz="2600" spc="-5" dirty="0">
                <a:latin typeface="Georgia" pitchFamily="18" charset="0"/>
              </a:rPr>
              <a:t>Building</a:t>
            </a:r>
            <a:r>
              <a:rPr sz="2600" spc="-50" dirty="0">
                <a:latin typeface="Georgia" pitchFamily="18" charset="0"/>
              </a:rPr>
              <a:t> </a:t>
            </a:r>
            <a:r>
              <a:rPr sz="2600" spc="-5" dirty="0">
                <a:latin typeface="Georgia" pitchFamily="18" charset="0"/>
              </a:rPr>
              <a:t>Content</a:t>
            </a:r>
            <a:r>
              <a:rPr sz="2600" spc="-50" dirty="0">
                <a:latin typeface="Georgia" pitchFamily="18" charset="0"/>
              </a:rPr>
              <a:t> </a:t>
            </a:r>
            <a:r>
              <a:rPr sz="2600" spc="-5" dirty="0">
                <a:latin typeface="Georgia" pitchFamily="18" charset="0"/>
              </a:rPr>
              <a:t>based </a:t>
            </a:r>
            <a:r>
              <a:rPr sz="2600" spc="-955" dirty="0">
                <a:latin typeface="Georgia" pitchFamily="18" charset="0"/>
              </a:rPr>
              <a:t> </a:t>
            </a:r>
            <a:r>
              <a:rPr lang="en-GB" sz="2600" spc="-5" dirty="0" smtClean="0">
                <a:latin typeface="Georgia" pitchFamily="18" charset="0"/>
              </a:rPr>
              <a:t>R</a:t>
            </a:r>
            <a:r>
              <a:rPr sz="2600" spc="-5" dirty="0" err="1" smtClean="0">
                <a:latin typeface="Georgia" pitchFamily="18" charset="0"/>
              </a:rPr>
              <a:t>ecommender</a:t>
            </a:r>
            <a:r>
              <a:rPr sz="2600" spc="-30" dirty="0" smtClean="0">
                <a:latin typeface="Georgia" pitchFamily="18" charset="0"/>
              </a:rPr>
              <a:t> </a:t>
            </a:r>
            <a:r>
              <a:rPr lang="en-GB" sz="2600" spc="-5" dirty="0" smtClean="0">
                <a:latin typeface="Georgia" pitchFamily="18" charset="0"/>
              </a:rPr>
              <a:t>S</a:t>
            </a:r>
            <a:r>
              <a:rPr sz="2600" spc="-5" dirty="0" err="1" smtClean="0">
                <a:latin typeface="Georgia" pitchFamily="18" charset="0"/>
              </a:rPr>
              <a:t>ystem</a:t>
            </a:r>
            <a:endParaRPr sz="2600" dirty="0">
              <a:latin typeface="Georgia" pitchFamily="18" charset="0"/>
            </a:endParaRPr>
          </a:p>
        </p:txBody>
      </p:sp>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00601" y="1200150"/>
            <a:ext cx="3962400" cy="304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object 3"/>
          <p:cNvSpPr/>
          <p:nvPr/>
        </p:nvSpPr>
        <p:spPr>
          <a:xfrm>
            <a:off x="27709" y="895349"/>
            <a:ext cx="9144000" cy="55245"/>
          </a:xfrm>
          <a:custGeom>
            <a:avLst/>
            <a:gdLst/>
            <a:ahLst/>
            <a:cxnLst/>
            <a:rect l="l" t="t" r="r" b="b"/>
            <a:pathLst>
              <a:path w="9144000" h="643889">
                <a:moveTo>
                  <a:pt x="0" y="0"/>
                </a:moveTo>
                <a:lnTo>
                  <a:pt x="9143999" y="0"/>
                </a:lnTo>
                <a:lnTo>
                  <a:pt x="9143999" y="643699"/>
                </a:lnTo>
                <a:lnTo>
                  <a:pt x="0" y="643699"/>
                </a:lnTo>
                <a:lnTo>
                  <a:pt x="0" y="0"/>
                </a:lnTo>
                <a:close/>
              </a:path>
            </a:pathLst>
          </a:custGeom>
          <a:solidFill>
            <a:srgbClr val="C00000"/>
          </a:solidFill>
        </p:spPr>
        <p:txBody>
          <a:bodyPr wrap="square" lIns="0" tIns="0" rIns="0" bIns="0" rtlCol="0"/>
          <a:lstStyle/>
          <a:p>
            <a:endParaRPr dirty="0"/>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25425" y="1410837"/>
            <a:ext cx="8308975" cy="2456313"/>
          </a:xfrm>
          <a:prstGeom prst="rect">
            <a:avLst/>
          </a:prstGeom>
        </p:spPr>
        <p:txBody>
          <a:bodyPr vert="horz" wrap="square" lIns="0" tIns="12700" rIns="0" bIns="0" rtlCol="0">
            <a:spAutoFit/>
          </a:bodyPr>
          <a:lstStyle/>
          <a:p>
            <a:pPr marL="12700" marR="5080">
              <a:lnSpc>
                <a:spcPct val="114999"/>
              </a:lnSpc>
              <a:spcBef>
                <a:spcPts val="100"/>
              </a:spcBef>
            </a:pPr>
            <a:r>
              <a:rPr sz="1500" spc="-5" dirty="0">
                <a:latin typeface="Cambria" pitchFamily="18" charset="0"/>
                <a:ea typeface="Cambria" pitchFamily="18" charset="0"/>
                <a:cs typeface="Arial"/>
              </a:rPr>
              <a:t>In </a:t>
            </a:r>
            <a:r>
              <a:rPr sz="1500" dirty="0">
                <a:latin typeface="Cambria" pitchFamily="18" charset="0"/>
                <a:ea typeface="Cambria" pitchFamily="18" charset="0"/>
                <a:cs typeface="Arial"/>
              </a:rPr>
              <a:t>this </a:t>
            </a:r>
            <a:r>
              <a:rPr sz="1500" spc="-5" dirty="0">
                <a:latin typeface="Cambria" pitchFamily="18" charset="0"/>
                <a:ea typeface="Cambria" pitchFamily="18" charset="0"/>
                <a:cs typeface="Arial"/>
              </a:rPr>
              <a:t>project, we </a:t>
            </a:r>
            <a:r>
              <a:rPr sz="1500" dirty="0">
                <a:latin typeface="Cambria" pitchFamily="18" charset="0"/>
                <a:ea typeface="Cambria" pitchFamily="18" charset="0"/>
                <a:cs typeface="Arial"/>
              </a:rPr>
              <a:t>tackled a text </a:t>
            </a:r>
            <a:r>
              <a:rPr sz="1500" spc="-5" dirty="0">
                <a:latin typeface="Cambria" pitchFamily="18" charset="0"/>
                <a:ea typeface="Cambria" pitchFamily="18" charset="0"/>
                <a:cs typeface="Arial"/>
              </a:rPr>
              <a:t>clustering issue where we had </a:t>
            </a:r>
            <a:r>
              <a:rPr sz="1500" dirty="0">
                <a:latin typeface="Cambria" pitchFamily="18" charset="0"/>
                <a:ea typeface="Cambria" pitchFamily="18" charset="0"/>
                <a:cs typeface="Arial"/>
              </a:rPr>
              <a:t>to </a:t>
            </a:r>
            <a:r>
              <a:rPr sz="1500" spc="-5" dirty="0">
                <a:latin typeface="Cambria" pitchFamily="18" charset="0"/>
                <a:ea typeface="Cambria" pitchFamily="18" charset="0"/>
                <a:cs typeface="Arial"/>
              </a:rPr>
              <a:t>categorize Netflix shows into </a:t>
            </a:r>
            <a:r>
              <a:rPr sz="1500" dirty="0">
                <a:latin typeface="Cambria" pitchFamily="18" charset="0"/>
                <a:ea typeface="Cambria" pitchFamily="18" charset="0"/>
                <a:cs typeface="Arial"/>
              </a:rPr>
              <a:t> </a:t>
            </a:r>
            <a:r>
              <a:rPr sz="1500" spc="-5" dirty="0">
                <a:latin typeface="Cambria" pitchFamily="18" charset="0"/>
                <a:ea typeface="Cambria" pitchFamily="18" charset="0"/>
                <a:cs typeface="Arial"/>
              </a:rPr>
              <a:t>specific clusters such </a:t>
            </a:r>
            <a:r>
              <a:rPr sz="1500" dirty="0">
                <a:latin typeface="Cambria" pitchFamily="18" charset="0"/>
                <a:ea typeface="Cambria" pitchFamily="18" charset="0"/>
                <a:cs typeface="Arial"/>
              </a:rPr>
              <a:t>that the </a:t>
            </a:r>
            <a:r>
              <a:rPr sz="1500" spc="-5" dirty="0">
                <a:latin typeface="Cambria" pitchFamily="18" charset="0"/>
                <a:ea typeface="Cambria" pitchFamily="18" charset="0"/>
                <a:cs typeface="Arial"/>
              </a:rPr>
              <a:t>shows within </a:t>
            </a:r>
            <a:r>
              <a:rPr sz="1500" dirty="0">
                <a:latin typeface="Cambria" pitchFamily="18" charset="0"/>
                <a:ea typeface="Cambria" pitchFamily="18" charset="0"/>
                <a:cs typeface="Arial"/>
              </a:rPr>
              <a:t>a </a:t>
            </a:r>
            <a:r>
              <a:rPr sz="1500" spc="-5" dirty="0">
                <a:latin typeface="Cambria" pitchFamily="18" charset="0"/>
                <a:ea typeface="Cambria" pitchFamily="18" charset="0"/>
                <a:cs typeface="Arial"/>
              </a:rPr>
              <a:t>cluster are similar </a:t>
            </a:r>
            <a:r>
              <a:rPr sz="1500" dirty="0">
                <a:latin typeface="Cambria" pitchFamily="18" charset="0"/>
                <a:ea typeface="Cambria" pitchFamily="18" charset="0"/>
                <a:cs typeface="Arial"/>
              </a:rPr>
              <a:t>to </a:t>
            </a:r>
            <a:r>
              <a:rPr sz="1500" spc="-5" dirty="0">
                <a:latin typeface="Cambria" pitchFamily="18" charset="0"/>
                <a:ea typeface="Cambria" pitchFamily="18" charset="0"/>
                <a:cs typeface="Arial"/>
              </a:rPr>
              <a:t>one another and </a:t>
            </a:r>
            <a:r>
              <a:rPr sz="1500" dirty="0">
                <a:latin typeface="Cambria" pitchFamily="18" charset="0"/>
                <a:ea typeface="Cambria" pitchFamily="18" charset="0"/>
                <a:cs typeface="Arial"/>
              </a:rPr>
              <a:t>the </a:t>
            </a:r>
            <a:r>
              <a:rPr sz="1500" spc="-5" dirty="0">
                <a:latin typeface="Cambria" pitchFamily="18" charset="0"/>
                <a:ea typeface="Cambria" pitchFamily="18" charset="0"/>
                <a:cs typeface="Arial"/>
              </a:rPr>
              <a:t>shows in </a:t>
            </a:r>
            <a:r>
              <a:rPr sz="1500" spc="-405" dirty="0">
                <a:latin typeface="Cambria" pitchFamily="18" charset="0"/>
                <a:ea typeface="Cambria" pitchFamily="18" charset="0"/>
                <a:cs typeface="Arial"/>
              </a:rPr>
              <a:t> </a:t>
            </a:r>
            <a:r>
              <a:rPr sz="1500" spc="-5" dirty="0">
                <a:latin typeface="Cambria" pitchFamily="18" charset="0"/>
                <a:ea typeface="Cambria" pitchFamily="18" charset="0"/>
                <a:cs typeface="Arial"/>
              </a:rPr>
              <a:t>different</a:t>
            </a:r>
            <a:r>
              <a:rPr sz="1500" spc="-10" dirty="0">
                <a:latin typeface="Cambria" pitchFamily="18" charset="0"/>
                <a:ea typeface="Cambria" pitchFamily="18" charset="0"/>
                <a:cs typeface="Arial"/>
              </a:rPr>
              <a:t> </a:t>
            </a:r>
            <a:r>
              <a:rPr sz="1500" spc="-5" dirty="0">
                <a:latin typeface="Cambria" pitchFamily="18" charset="0"/>
                <a:ea typeface="Cambria" pitchFamily="18" charset="0"/>
                <a:cs typeface="Arial"/>
              </a:rPr>
              <a:t>clusters are dissimilar </a:t>
            </a:r>
            <a:r>
              <a:rPr sz="1500" dirty="0">
                <a:latin typeface="Cambria" pitchFamily="18" charset="0"/>
                <a:ea typeface="Cambria" pitchFamily="18" charset="0"/>
                <a:cs typeface="Arial"/>
              </a:rPr>
              <a:t>to</a:t>
            </a:r>
            <a:r>
              <a:rPr sz="1500" spc="-5" dirty="0">
                <a:latin typeface="Cambria" pitchFamily="18" charset="0"/>
                <a:ea typeface="Cambria" pitchFamily="18" charset="0"/>
                <a:cs typeface="Arial"/>
              </a:rPr>
              <a:t> one </a:t>
            </a:r>
            <a:r>
              <a:rPr sz="1500" spc="-15" dirty="0">
                <a:latin typeface="Cambria" pitchFamily="18" charset="0"/>
                <a:ea typeface="Cambria" pitchFamily="18" charset="0"/>
                <a:cs typeface="Arial"/>
              </a:rPr>
              <a:t>another.</a:t>
            </a:r>
            <a:endParaRPr sz="1500" dirty="0">
              <a:latin typeface="Cambria" pitchFamily="18" charset="0"/>
              <a:ea typeface="Cambria" pitchFamily="18" charset="0"/>
              <a:cs typeface="Arial"/>
            </a:endParaRPr>
          </a:p>
          <a:p>
            <a:pPr marL="469900" marR="45720" indent="-344170">
              <a:lnSpc>
                <a:spcPct val="114999"/>
              </a:lnSpc>
              <a:spcBef>
                <a:spcPts val="600"/>
              </a:spcBef>
              <a:buChar char="●"/>
              <a:tabLst>
                <a:tab pos="469265" algn="l"/>
                <a:tab pos="469900" algn="l"/>
              </a:tabLst>
            </a:pPr>
            <a:r>
              <a:rPr sz="1500" spc="-5" dirty="0">
                <a:latin typeface="Cambria" pitchFamily="18" charset="0"/>
                <a:ea typeface="Cambria" pitchFamily="18" charset="0"/>
                <a:cs typeface="Arial"/>
              </a:rPr>
              <a:t>Once our dataset is loaded, and </a:t>
            </a:r>
            <a:r>
              <a:rPr sz="1500" dirty="0">
                <a:latin typeface="Cambria" pitchFamily="18" charset="0"/>
                <a:ea typeface="Cambria" pitchFamily="18" charset="0"/>
                <a:cs typeface="Arial"/>
              </a:rPr>
              <a:t>then </a:t>
            </a:r>
            <a:r>
              <a:rPr sz="1500" spc="-5" dirty="0">
                <a:latin typeface="Cambria" pitchFamily="18" charset="0"/>
                <a:ea typeface="Cambria" pitchFamily="18" charset="0"/>
                <a:cs typeface="Arial"/>
              </a:rPr>
              <a:t>we search </a:t>
            </a:r>
            <a:r>
              <a:rPr sz="1500" dirty="0">
                <a:latin typeface="Cambria" pitchFamily="18" charset="0"/>
                <a:ea typeface="Cambria" pitchFamily="18" charset="0"/>
                <a:cs typeface="Arial"/>
              </a:rPr>
              <a:t>for </a:t>
            </a:r>
            <a:r>
              <a:rPr sz="1500" spc="-5" dirty="0">
                <a:latin typeface="Cambria" pitchFamily="18" charset="0"/>
                <a:ea typeface="Cambria" pitchFamily="18" charset="0"/>
                <a:cs typeface="Arial"/>
              </a:rPr>
              <a:t>duplicates and missing values. No </a:t>
            </a:r>
            <a:r>
              <a:rPr sz="1500" dirty="0">
                <a:latin typeface="Cambria" pitchFamily="18" charset="0"/>
                <a:ea typeface="Cambria" pitchFamily="18" charset="0"/>
                <a:cs typeface="Arial"/>
              </a:rPr>
              <a:t> </a:t>
            </a:r>
            <a:r>
              <a:rPr sz="1500" spc="-5" dirty="0">
                <a:latin typeface="Cambria" pitchFamily="18" charset="0"/>
                <a:ea typeface="Cambria" pitchFamily="18" charset="0"/>
                <a:cs typeface="Arial"/>
              </a:rPr>
              <a:t>duplicate values were discovered, and any missing values were used </a:t>
            </a:r>
            <a:r>
              <a:rPr sz="1500" dirty="0">
                <a:latin typeface="Cambria" pitchFamily="18" charset="0"/>
                <a:ea typeface="Cambria" pitchFamily="18" charset="0"/>
                <a:cs typeface="Arial"/>
              </a:rPr>
              <a:t>to fill them </a:t>
            </a:r>
            <a:r>
              <a:rPr sz="1500" spc="-5" dirty="0">
                <a:latin typeface="Cambria" pitchFamily="18" charset="0"/>
                <a:ea typeface="Cambria" pitchFamily="18" charset="0"/>
                <a:cs typeface="Arial"/>
              </a:rPr>
              <a:t>in. In our </a:t>
            </a:r>
            <a:r>
              <a:rPr sz="1500" dirty="0">
                <a:latin typeface="Cambria" pitchFamily="18" charset="0"/>
                <a:ea typeface="Cambria" pitchFamily="18" charset="0"/>
                <a:cs typeface="Arial"/>
              </a:rPr>
              <a:t> </a:t>
            </a:r>
            <a:r>
              <a:rPr sz="1500" spc="-5" dirty="0">
                <a:latin typeface="Cambria" pitchFamily="18" charset="0"/>
                <a:ea typeface="Cambria" pitchFamily="18" charset="0"/>
                <a:cs typeface="Arial"/>
              </a:rPr>
              <a:t>dataset, </a:t>
            </a:r>
            <a:r>
              <a:rPr sz="1500" dirty="0">
                <a:latin typeface="Cambria" pitchFamily="18" charset="0"/>
                <a:ea typeface="Cambria" pitchFamily="18" charset="0"/>
                <a:cs typeface="Arial"/>
              </a:rPr>
              <a:t>the </a:t>
            </a:r>
            <a:r>
              <a:rPr sz="1500" spc="-5" dirty="0">
                <a:latin typeface="Cambria" pitchFamily="18" charset="0"/>
                <a:ea typeface="Cambria" pitchFamily="18" charset="0"/>
                <a:cs typeface="Arial"/>
              </a:rPr>
              <a:t>director column contains </a:t>
            </a:r>
            <a:r>
              <a:rPr sz="1500" dirty="0">
                <a:latin typeface="Cambria" pitchFamily="18" charset="0"/>
                <a:ea typeface="Cambria" pitchFamily="18" charset="0"/>
                <a:cs typeface="Arial"/>
              </a:rPr>
              <a:t>the </a:t>
            </a:r>
            <a:r>
              <a:rPr sz="1500" spc="-5" dirty="0">
                <a:latin typeface="Cambria" pitchFamily="18" charset="0"/>
                <a:ea typeface="Cambria" pitchFamily="18" charset="0"/>
                <a:cs typeface="Arial"/>
              </a:rPr>
              <a:t>most missing entries, </a:t>
            </a:r>
            <a:r>
              <a:rPr sz="1500" dirty="0">
                <a:latin typeface="Cambria" pitchFamily="18" charset="0"/>
                <a:ea typeface="Cambria" pitchFamily="18" charset="0"/>
                <a:cs typeface="Arial"/>
              </a:rPr>
              <a:t>followed </a:t>
            </a:r>
            <a:r>
              <a:rPr sz="1500" spc="-5" dirty="0">
                <a:latin typeface="Cambria" pitchFamily="18" charset="0"/>
                <a:ea typeface="Cambria" pitchFamily="18" charset="0"/>
                <a:cs typeface="Arial"/>
              </a:rPr>
              <a:t>by cast, </a:t>
            </a:r>
            <a:r>
              <a:rPr sz="1500" spc="-20" dirty="0">
                <a:latin typeface="Cambria" pitchFamily="18" charset="0"/>
                <a:ea typeface="Cambria" pitchFamily="18" charset="0"/>
                <a:cs typeface="Arial"/>
              </a:rPr>
              <a:t>country, </a:t>
            </a:r>
            <a:r>
              <a:rPr sz="1500" spc="-15" dirty="0">
                <a:latin typeface="Cambria" pitchFamily="18" charset="0"/>
                <a:ea typeface="Cambria" pitchFamily="18" charset="0"/>
                <a:cs typeface="Arial"/>
              </a:rPr>
              <a:t> </a:t>
            </a:r>
            <a:r>
              <a:rPr sz="1500" spc="-5" dirty="0">
                <a:latin typeface="Cambria" pitchFamily="18" charset="0"/>
                <a:ea typeface="Cambria" pitchFamily="18" charset="0"/>
                <a:cs typeface="Arial"/>
              </a:rPr>
              <a:t>and date_added. The string "unknown" is used </a:t>
            </a:r>
            <a:r>
              <a:rPr sz="1500" dirty="0">
                <a:latin typeface="Cambria" pitchFamily="18" charset="0"/>
                <a:ea typeface="Cambria" pitchFamily="18" charset="0"/>
                <a:cs typeface="Arial"/>
              </a:rPr>
              <a:t>to fill </a:t>
            </a:r>
            <a:r>
              <a:rPr sz="1500" spc="-5" dirty="0">
                <a:latin typeface="Cambria" pitchFamily="18" charset="0"/>
                <a:ea typeface="Cambria" pitchFamily="18" charset="0"/>
                <a:cs typeface="Arial"/>
              </a:rPr>
              <a:t>missing values in </a:t>
            </a:r>
            <a:r>
              <a:rPr sz="1500" dirty="0">
                <a:latin typeface="Cambria" pitchFamily="18" charset="0"/>
                <a:ea typeface="Cambria" pitchFamily="18" charset="0"/>
                <a:cs typeface="Arial"/>
              </a:rPr>
              <a:t>the </a:t>
            </a:r>
            <a:r>
              <a:rPr sz="1500" spc="-5" dirty="0">
                <a:latin typeface="Cambria" pitchFamily="18" charset="0"/>
                <a:ea typeface="Cambria" pitchFamily="18" charset="0"/>
                <a:cs typeface="Arial"/>
              </a:rPr>
              <a:t>director and </a:t>
            </a:r>
            <a:r>
              <a:rPr sz="1500" dirty="0">
                <a:latin typeface="Cambria" pitchFamily="18" charset="0"/>
                <a:ea typeface="Cambria" pitchFamily="18" charset="0"/>
                <a:cs typeface="Arial"/>
              </a:rPr>
              <a:t> </a:t>
            </a:r>
            <a:r>
              <a:rPr sz="1500" spc="-5" dirty="0">
                <a:latin typeface="Cambria" pitchFamily="18" charset="0"/>
                <a:ea typeface="Cambria" pitchFamily="18" charset="0"/>
                <a:cs typeface="Arial"/>
              </a:rPr>
              <a:t>country columns, "no cast" is used </a:t>
            </a:r>
            <a:r>
              <a:rPr sz="1500" dirty="0">
                <a:latin typeface="Cambria" pitchFamily="18" charset="0"/>
                <a:ea typeface="Cambria" pitchFamily="18" charset="0"/>
                <a:cs typeface="Arial"/>
              </a:rPr>
              <a:t>fill </a:t>
            </a:r>
            <a:r>
              <a:rPr sz="1500" spc="-5" dirty="0">
                <a:latin typeface="Cambria" pitchFamily="18" charset="0"/>
                <a:ea typeface="Cambria" pitchFamily="18" charset="0"/>
                <a:cs typeface="Arial"/>
              </a:rPr>
              <a:t>in </a:t>
            </a:r>
            <a:r>
              <a:rPr sz="1500" dirty="0">
                <a:latin typeface="Cambria" pitchFamily="18" charset="0"/>
                <a:ea typeface="Cambria" pitchFamily="18" charset="0"/>
                <a:cs typeface="Arial"/>
              </a:rPr>
              <a:t>the </a:t>
            </a:r>
            <a:r>
              <a:rPr sz="1500" spc="-5" dirty="0">
                <a:latin typeface="Cambria" pitchFamily="18" charset="0"/>
                <a:ea typeface="Cambria" pitchFamily="18" charset="0"/>
                <a:cs typeface="Arial"/>
              </a:rPr>
              <a:t>cast column, and </a:t>
            </a:r>
            <a:r>
              <a:rPr sz="1500" dirty="0">
                <a:latin typeface="Cambria" pitchFamily="18" charset="0"/>
                <a:ea typeface="Cambria" pitchFamily="18" charset="0"/>
                <a:cs typeface="Arial"/>
              </a:rPr>
              <a:t>the </a:t>
            </a:r>
            <a:r>
              <a:rPr sz="1500" spc="-5" dirty="0">
                <a:latin typeface="Cambria" pitchFamily="18" charset="0"/>
                <a:ea typeface="Cambria" pitchFamily="18" charset="0"/>
                <a:cs typeface="Arial"/>
              </a:rPr>
              <a:t>mode value is used </a:t>
            </a:r>
            <a:r>
              <a:rPr sz="1500" dirty="0">
                <a:latin typeface="Cambria" pitchFamily="18" charset="0"/>
                <a:ea typeface="Cambria" pitchFamily="18" charset="0"/>
                <a:cs typeface="Arial"/>
              </a:rPr>
              <a:t>to fill </a:t>
            </a:r>
            <a:r>
              <a:rPr sz="1500" spc="-405" dirty="0">
                <a:latin typeface="Cambria" pitchFamily="18" charset="0"/>
                <a:ea typeface="Cambria" pitchFamily="18" charset="0"/>
                <a:cs typeface="Arial"/>
              </a:rPr>
              <a:t> </a:t>
            </a:r>
            <a:r>
              <a:rPr sz="1500" spc="-5" dirty="0">
                <a:latin typeface="Cambria" pitchFamily="18" charset="0"/>
                <a:ea typeface="Cambria" pitchFamily="18" charset="0"/>
                <a:cs typeface="Arial"/>
              </a:rPr>
              <a:t>missing values in </a:t>
            </a:r>
            <a:r>
              <a:rPr sz="1500" dirty="0">
                <a:latin typeface="Cambria" pitchFamily="18" charset="0"/>
                <a:ea typeface="Cambria" pitchFamily="18" charset="0"/>
                <a:cs typeface="Arial"/>
              </a:rPr>
              <a:t>the </a:t>
            </a:r>
            <a:r>
              <a:rPr sz="1500" spc="-5" dirty="0">
                <a:latin typeface="Cambria" pitchFamily="18" charset="0"/>
                <a:ea typeface="Cambria" pitchFamily="18" charset="0"/>
                <a:cs typeface="Arial"/>
              </a:rPr>
              <a:t>rating column. </a:t>
            </a:r>
            <a:r>
              <a:rPr sz="1500" dirty="0">
                <a:latin typeface="Cambria" pitchFamily="18" charset="0"/>
                <a:ea typeface="Cambria" pitchFamily="18" charset="0"/>
                <a:cs typeface="Arial"/>
              </a:rPr>
              <a:t>the </a:t>
            </a:r>
            <a:r>
              <a:rPr sz="1500" spc="-5" dirty="0">
                <a:latin typeface="Cambria" pitchFamily="18" charset="0"/>
                <a:ea typeface="Cambria" pitchFamily="18" charset="0"/>
                <a:cs typeface="Arial"/>
              </a:rPr>
              <a:t>records </a:t>
            </a:r>
            <a:r>
              <a:rPr sz="1500" dirty="0">
                <a:latin typeface="Cambria" pitchFamily="18" charset="0"/>
                <a:ea typeface="Cambria" pitchFamily="18" charset="0"/>
                <a:cs typeface="Arial"/>
              </a:rPr>
              <a:t>that </a:t>
            </a:r>
            <a:r>
              <a:rPr sz="1500" spc="-5" dirty="0">
                <a:latin typeface="Cambria" pitchFamily="18" charset="0"/>
                <a:ea typeface="Cambria" pitchFamily="18" charset="0"/>
                <a:cs typeface="Arial"/>
              </a:rPr>
              <a:t>had null entries in </a:t>
            </a:r>
            <a:r>
              <a:rPr sz="1500" dirty="0">
                <a:latin typeface="Cambria" pitchFamily="18" charset="0"/>
                <a:ea typeface="Cambria" pitchFamily="18" charset="0"/>
                <a:cs typeface="Arial"/>
              </a:rPr>
              <a:t>the </a:t>
            </a:r>
            <a:r>
              <a:rPr sz="1500" spc="-5" dirty="0">
                <a:latin typeface="Cambria" pitchFamily="18" charset="0"/>
                <a:ea typeface="Cambria" pitchFamily="18" charset="0"/>
                <a:cs typeface="Arial"/>
              </a:rPr>
              <a:t>"date_added" </a:t>
            </a:r>
            <a:r>
              <a:rPr sz="1500" dirty="0">
                <a:latin typeface="Cambria" pitchFamily="18" charset="0"/>
                <a:ea typeface="Cambria" pitchFamily="18" charset="0"/>
                <a:cs typeface="Arial"/>
              </a:rPr>
              <a:t> </a:t>
            </a:r>
            <a:r>
              <a:rPr sz="1500" spc="-5" dirty="0">
                <a:latin typeface="Cambria" pitchFamily="18" charset="0"/>
                <a:ea typeface="Cambria" pitchFamily="18" charset="0"/>
                <a:cs typeface="Arial"/>
              </a:rPr>
              <a:t>column</a:t>
            </a:r>
            <a:r>
              <a:rPr sz="1500" spc="-10" dirty="0">
                <a:latin typeface="Cambria" pitchFamily="18" charset="0"/>
                <a:ea typeface="Cambria" pitchFamily="18" charset="0"/>
                <a:cs typeface="Arial"/>
              </a:rPr>
              <a:t> </a:t>
            </a:r>
            <a:r>
              <a:rPr sz="1500" spc="-5" dirty="0">
                <a:latin typeface="Cambria" pitchFamily="18" charset="0"/>
                <a:ea typeface="Cambria" pitchFamily="18" charset="0"/>
                <a:cs typeface="Arial"/>
              </a:rPr>
              <a:t>were deleted.</a:t>
            </a:r>
            <a:endParaRPr sz="1500" dirty="0">
              <a:latin typeface="Cambria" pitchFamily="18" charset="0"/>
              <a:ea typeface="Cambria" pitchFamily="18" charset="0"/>
              <a:cs typeface="Arial"/>
            </a:endParaRPr>
          </a:p>
        </p:txBody>
      </p:sp>
      <p:sp>
        <p:nvSpPr>
          <p:cNvPr id="4" name="object 4"/>
          <p:cNvSpPr txBox="1">
            <a:spLocks noGrp="1"/>
          </p:cNvSpPr>
          <p:nvPr>
            <p:ph type="title"/>
          </p:nvPr>
        </p:nvSpPr>
        <p:spPr>
          <a:xfrm>
            <a:off x="152400" y="191517"/>
            <a:ext cx="7050675" cy="551433"/>
          </a:xfrm>
          <a:prstGeom prst="rect">
            <a:avLst/>
          </a:prstGeom>
        </p:spPr>
        <p:txBody>
          <a:bodyPr vert="horz" wrap="square" lIns="0" tIns="12700" rIns="0" bIns="0" rtlCol="0">
            <a:spAutoFit/>
          </a:bodyPr>
          <a:lstStyle/>
          <a:p>
            <a:pPr marL="12700">
              <a:lnSpc>
                <a:spcPct val="100000"/>
              </a:lnSpc>
              <a:spcBef>
                <a:spcPts val="100"/>
              </a:spcBef>
            </a:pPr>
            <a:r>
              <a:rPr sz="3500" spc="-10" dirty="0">
                <a:latin typeface="Georgia" pitchFamily="18" charset="0"/>
              </a:rPr>
              <a:t>Summary</a:t>
            </a:r>
            <a:r>
              <a:rPr sz="3500" spc="-50" dirty="0">
                <a:latin typeface="Georgia" pitchFamily="18" charset="0"/>
              </a:rPr>
              <a:t> </a:t>
            </a:r>
            <a:r>
              <a:rPr sz="3500" spc="-5" dirty="0">
                <a:latin typeface="Georgia" pitchFamily="18" charset="0"/>
              </a:rPr>
              <a:t>and</a:t>
            </a:r>
            <a:r>
              <a:rPr sz="3500" spc="-45" dirty="0">
                <a:latin typeface="Georgia" pitchFamily="18" charset="0"/>
              </a:rPr>
              <a:t> </a:t>
            </a:r>
            <a:r>
              <a:rPr sz="3500" spc="-5" dirty="0">
                <a:latin typeface="Georgia" pitchFamily="18" charset="0"/>
              </a:rPr>
              <a:t>Conclusion:</a:t>
            </a:r>
            <a:endParaRPr sz="3500" dirty="0">
              <a:latin typeface="Georgia" pitchFamily="18" charset="0"/>
            </a:endParaRPr>
          </a:p>
        </p:txBody>
      </p:sp>
      <p:sp>
        <p:nvSpPr>
          <p:cNvPr id="5" name="object 3"/>
          <p:cNvSpPr/>
          <p:nvPr/>
        </p:nvSpPr>
        <p:spPr>
          <a:xfrm>
            <a:off x="0" y="895349"/>
            <a:ext cx="9144000" cy="55245"/>
          </a:xfrm>
          <a:custGeom>
            <a:avLst/>
            <a:gdLst/>
            <a:ahLst/>
            <a:cxnLst/>
            <a:rect l="l" t="t" r="r" b="b"/>
            <a:pathLst>
              <a:path w="9144000" h="643889">
                <a:moveTo>
                  <a:pt x="0" y="0"/>
                </a:moveTo>
                <a:lnTo>
                  <a:pt x="9143999" y="0"/>
                </a:lnTo>
                <a:lnTo>
                  <a:pt x="9143999" y="643699"/>
                </a:lnTo>
                <a:lnTo>
                  <a:pt x="0" y="643699"/>
                </a:lnTo>
                <a:lnTo>
                  <a:pt x="0" y="0"/>
                </a:lnTo>
                <a:close/>
              </a:path>
            </a:pathLst>
          </a:custGeom>
          <a:solidFill>
            <a:srgbClr val="C00000"/>
          </a:solidFill>
        </p:spPr>
        <p:txBody>
          <a:bodyPr wrap="square" lIns="0" tIns="0" rIns="0" bIns="0" rtlCol="0"/>
          <a:lstStyle/>
          <a:p>
            <a:endParaRPr dirty="0"/>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70180" y="1254760"/>
            <a:ext cx="8745220" cy="2917190"/>
          </a:xfrm>
          <a:prstGeom prst="rect">
            <a:avLst/>
          </a:prstGeom>
        </p:spPr>
        <p:txBody>
          <a:bodyPr vert="horz" wrap="square" lIns="0" tIns="12700" rIns="0" bIns="0" rtlCol="0">
            <a:spAutoFit/>
          </a:bodyPr>
          <a:lstStyle/>
          <a:p>
            <a:pPr marL="356235" marR="5080" indent="-344170">
              <a:lnSpc>
                <a:spcPct val="114999"/>
              </a:lnSpc>
              <a:spcBef>
                <a:spcPts val="100"/>
              </a:spcBef>
              <a:buChar char="●"/>
              <a:tabLst>
                <a:tab pos="356235" algn="l"/>
                <a:tab pos="356870" algn="l"/>
              </a:tabLst>
            </a:pPr>
            <a:r>
              <a:rPr sz="1500" spc="-5" dirty="0">
                <a:latin typeface="Cambria" pitchFamily="18" charset="0"/>
                <a:ea typeface="Cambria" pitchFamily="18" charset="0"/>
                <a:cs typeface="Arial"/>
              </a:rPr>
              <a:t>31% of Netflix's content is </a:t>
            </a:r>
            <a:r>
              <a:rPr sz="1500" dirty="0">
                <a:latin typeface="Cambria" pitchFamily="18" charset="0"/>
                <a:ea typeface="Cambria" pitchFamily="18" charset="0"/>
                <a:cs typeface="Arial"/>
              </a:rPr>
              <a:t>television </a:t>
            </a:r>
            <a:r>
              <a:rPr sz="1500" spc="-5" dirty="0">
                <a:latin typeface="Cambria" pitchFamily="18" charset="0"/>
                <a:ea typeface="Cambria" pitchFamily="18" charset="0"/>
                <a:cs typeface="Arial"/>
              </a:rPr>
              <a:t>shows, while 69% of it is movie </a:t>
            </a:r>
            <a:r>
              <a:rPr sz="1500" spc="-15" dirty="0">
                <a:latin typeface="Cambria" pitchFamily="18" charset="0"/>
                <a:ea typeface="Cambria" pitchFamily="18" charset="0"/>
                <a:cs typeface="Arial"/>
              </a:rPr>
              <a:t>show, </a:t>
            </a:r>
            <a:r>
              <a:rPr sz="1500" spc="-5" dirty="0">
                <a:latin typeface="Cambria" pitchFamily="18" charset="0"/>
                <a:ea typeface="Cambria" pitchFamily="18" charset="0"/>
                <a:cs typeface="Arial"/>
              </a:rPr>
              <a:t>demonstrating </a:t>
            </a:r>
            <a:r>
              <a:rPr sz="1500" dirty="0">
                <a:latin typeface="Cambria" pitchFamily="18" charset="0"/>
                <a:ea typeface="Cambria" pitchFamily="18" charset="0"/>
                <a:cs typeface="Arial"/>
              </a:rPr>
              <a:t> that </a:t>
            </a:r>
            <a:r>
              <a:rPr sz="1500" spc="-5" dirty="0">
                <a:latin typeface="Cambria" pitchFamily="18" charset="0"/>
                <a:ea typeface="Cambria" pitchFamily="18" charset="0"/>
                <a:cs typeface="Arial"/>
              </a:rPr>
              <a:t>movie shows have greater content. </a:t>
            </a:r>
            <a:r>
              <a:rPr sz="1500" spc="-15" dirty="0">
                <a:latin typeface="Cambria" pitchFamily="18" charset="0"/>
                <a:ea typeface="Cambria" pitchFamily="18" charset="0"/>
                <a:cs typeface="Arial"/>
              </a:rPr>
              <a:t>TV-MA, </a:t>
            </a:r>
            <a:r>
              <a:rPr sz="1500" spc="-5" dirty="0">
                <a:latin typeface="Cambria" pitchFamily="18" charset="0"/>
                <a:ea typeface="Cambria" pitchFamily="18" charset="0"/>
                <a:cs typeface="Arial"/>
              </a:rPr>
              <a:t>which stands </a:t>
            </a:r>
            <a:r>
              <a:rPr sz="1500" dirty="0">
                <a:latin typeface="Cambria" pitchFamily="18" charset="0"/>
                <a:ea typeface="Cambria" pitchFamily="18" charset="0"/>
                <a:cs typeface="Arial"/>
              </a:rPr>
              <a:t>for </a:t>
            </a:r>
            <a:r>
              <a:rPr sz="1500" spc="-5" dirty="0">
                <a:latin typeface="Cambria" pitchFamily="18" charset="0"/>
                <a:ea typeface="Cambria" pitchFamily="18" charset="0"/>
                <a:cs typeface="Arial"/>
              </a:rPr>
              <a:t>"Mature Audience," is </a:t>
            </a:r>
            <a:r>
              <a:rPr sz="1500" dirty="0">
                <a:latin typeface="Cambria" pitchFamily="18" charset="0"/>
                <a:ea typeface="Cambria" pitchFamily="18" charset="0"/>
                <a:cs typeface="Arial"/>
              </a:rPr>
              <a:t>the </a:t>
            </a:r>
            <a:r>
              <a:rPr sz="1500" spc="5" dirty="0">
                <a:latin typeface="Cambria" pitchFamily="18" charset="0"/>
                <a:ea typeface="Cambria" pitchFamily="18" charset="0"/>
                <a:cs typeface="Arial"/>
              </a:rPr>
              <a:t> </a:t>
            </a:r>
            <a:r>
              <a:rPr sz="1500" spc="-5" dirty="0">
                <a:latin typeface="Cambria" pitchFamily="18" charset="0"/>
                <a:ea typeface="Cambria" pitchFamily="18" charset="0"/>
                <a:cs typeface="Arial"/>
              </a:rPr>
              <a:t>most </a:t>
            </a:r>
            <a:r>
              <a:rPr sz="1500" dirty="0">
                <a:latin typeface="Cambria" pitchFamily="18" charset="0"/>
                <a:ea typeface="Cambria" pitchFamily="18" charset="0"/>
                <a:cs typeface="Arial"/>
              </a:rPr>
              <a:t>frequently </a:t>
            </a:r>
            <a:r>
              <a:rPr sz="1500" spc="-5" dirty="0">
                <a:latin typeface="Cambria" pitchFamily="18" charset="0"/>
                <a:ea typeface="Cambria" pitchFamily="18" charset="0"/>
                <a:cs typeface="Arial"/>
              </a:rPr>
              <a:t>used classification </a:t>
            </a:r>
            <a:r>
              <a:rPr sz="1500" dirty="0">
                <a:latin typeface="Cambria" pitchFamily="18" charset="0"/>
                <a:ea typeface="Cambria" pitchFamily="18" charset="0"/>
                <a:cs typeface="Arial"/>
              </a:rPr>
              <a:t>for </a:t>
            </a:r>
            <a:r>
              <a:rPr sz="1500" spc="-5" dirty="0">
                <a:latin typeface="Cambria" pitchFamily="18" charset="0"/>
                <a:ea typeface="Cambria" pitchFamily="18" charset="0"/>
                <a:cs typeface="Arial"/>
              </a:rPr>
              <a:t>movie and </a:t>
            </a:r>
            <a:r>
              <a:rPr sz="1500" dirty="0">
                <a:latin typeface="Cambria" pitchFamily="18" charset="0"/>
                <a:ea typeface="Cambria" pitchFamily="18" charset="0"/>
                <a:cs typeface="Arial"/>
              </a:rPr>
              <a:t>tv </a:t>
            </a:r>
            <a:r>
              <a:rPr sz="1500" spc="-5" dirty="0">
                <a:latin typeface="Cambria" pitchFamily="18" charset="0"/>
                <a:ea typeface="Cambria" pitchFamily="18" charset="0"/>
                <a:cs typeface="Arial"/>
              </a:rPr>
              <a:t>shows, </a:t>
            </a:r>
            <a:r>
              <a:rPr sz="1500" dirty="0">
                <a:latin typeface="Cambria" pitchFamily="18" charset="0"/>
                <a:ea typeface="Cambria" pitchFamily="18" charset="0"/>
                <a:cs typeface="Arial"/>
              </a:rPr>
              <a:t>followed </a:t>
            </a:r>
            <a:r>
              <a:rPr sz="1500" spc="-5" dirty="0">
                <a:latin typeface="Cambria" pitchFamily="18" charset="0"/>
                <a:ea typeface="Cambria" pitchFamily="18" charset="0"/>
                <a:cs typeface="Arial"/>
              </a:rPr>
              <a:t>by </a:t>
            </a:r>
            <a:r>
              <a:rPr sz="1500" spc="-15" dirty="0">
                <a:latin typeface="Cambria" pitchFamily="18" charset="0"/>
                <a:ea typeface="Cambria" pitchFamily="18" charset="0"/>
                <a:cs typeface="Arial"/>
              </a:rPr>
              <a:t>TV-14, </a:t>
            </a:r>
            <a:r>
              <a:rPr sz="1500" spc="-5" dirty="0">
                <a:latin typeface="Cambria" pitchFamily="18" charset="0"/>
                <a:ea typeface="Cambria" pitchFamily="18" charset="0"/>
                <a:cs typeface="Arial"/>
              </a:rPr>
              <a:t>which stands </a:t>
            </a:r>
            <a:r>
              <a:rPr sz="1500" spc="-405" dirty="0">
                <a:latin typeface="Cambria" pitchFamily="18" charset="0"/>
                <a:ea typeface="Cambria" pitchFamily="18" charset="0"/>
                <a:cs typeface="Arial"/>
              </a:rPr>
              <a:t> </a:t>
            </a:r>
            <a:r>
              <a:rPr sz="1500" dirty="0">
                <a:latin typeface="Cambria" pitchFamily="18" charset="0"/>
                <a:ea typeface="Cambria" pitchFamily="18" charset="0"/>
                <a:cs typeface="Arial"/>
              </a:rPr>
              <a:t>for </a:t>
            </a:r>
            <a:r>
              <a:rPr sz="1500" spc="-20" dirty="0">
                <a:latin typeface="Cambria" pitchFamily="18" charset="0"/>
                <a:ea typeface="Cambria" pitchFamily="18" charset="0"/>
                <a:cs typeface="Arial"/>
              </a:rPr>
              <a:t>"Younger </a:t>
            </a:r>
            <a:r>
              <a:rPr sz="1500" spc="-5" dirty="0">
                <a:latin typeface="Cambria" pitchFamily="18" charset="0"/>
                <a:ea typeface="Cambria" pitchFamily="18" charset="0"/>
                <a:cs typeface="Arial"/>
              </a:rPr>
              <a:t>Audience." Since </a:t>
            </a:r>
            <a:r>
              <a:rPr sz="1500" dirty="0">
                <a:latin typeface="Cambria" pitchFamily="18" charset="0"/>
                <a:ea typeface="Cambria" pitchFamily="18" charset="0"/>
                <a:cs typeface="Arial"/>
              </a:rPr>
              <a:t>the </a:t>
            </a:r>
            <a:r>
              <a:rPr sz="1500" spc="-5" dirty="0">
                <a:latin typeface="Cambria" pitchFamily="18" charset="0"/>
                <a:ea typeface="Cambria" pitchFamily="18" charset="0"/>
                <a:cs typeface="Arial"/>
              </a:rPr>
              <a:t>number of movie shows is higher </a:t>
            </a:r>
            <a:r>
              <a:rPr sz="1500" dirty="0">
                <a:latin typeface="Cambria" pitchFamily="18" charset="0"/>
                <a:ea typeface="Cambria" pitchFamily="18" charset="0"/>
                <a:cs typeface="Arial"/>
              </a:rPr>
              <a:t>than the </a:t>
            </a:r>
            <a:r>
              <a:rPr sz="1500" spc="-5" dirty="0">
                <a:latin typeface="Cambria" pitchFamily="18" charset="0"/>
                <a:ea typeface="Cambria" pitchFamily="18" charset="0"/>
                <a:cs typeface="Arial"/>
              </a:rPr>
              <a:t>number of TV </a:t>
            </a:r>
            <a:r>
              <a:rPr sz="1500" dirty="0">
                <a:latin typeface="Cambria" pitchFamily="18" charset="0"/>
                <a:ea typeface="Cambria" pitchFamily="18" charset="0"/>
                <a:cs typeface="Arial"/>
              </a:rPr>
              <a:t> </a:t>
            </a:r>
            <a:r>
              <a:rPr sz="1500" spc="-5" dirty="0">
                <a:latin typeface="Cambria" pitchFamily="18" charset="0"/>
                <a:ea typeface="Cambria" pitchFamily="18" charset="0"/>
                <a:cs typeface="Arial"/>
              </a:rPr>
              <a:t>shows, movie shows receive </a:t>
            </a:r>
            <a:r>
              <a:rPr sz="1500" dirty="0">
                <a:latin typeface="Cambria" pitchFamily="18" charset="0"/>
                <a:ea typeface="Cambria" pitchFamily="18" charset="0"/>
                <a:cs typeface="Arial"/>
              </a:rPr>
              <a:t>the </a:t>
            </a:r>
            <a:r>
              <a:rPr sz="1500" spc="-5" dirty="0">
                <a:latin typeface="Cambria" pitchFamily="18" charset="0"/>
                <a:ea typeface="Cambria" pitchFamily="18" charset="0"/>
                <a:cs typeface="Arial"/>
              </a:rPr>
              <a:t>highest rating when compared </a:t>
            </a:r>
            <a:r>
              <a:rPr sz="1500" dirty="0">
                <a:latin typeface="Cambria" pitchFamily="18" charset="0"/>
                <a:ea typeface="Cambria" pitchFamily="18" charset="0"/>
                <a:cs typeface="Arial"/>
              </a:rPr>
              <a:t>to </a:t>
            </a:r>
            <a:r>
              <a:rPr sz="1500" spc="-5" dirty="0">
                <a:latin typeface="Cambria" pitchFamily="18" charset="0"/>
                <a:ea typeface="Cambria" pitchFamily="18" charset="0"/>
                <a:cs typeface="Arial"/>
              </a:rPr>
              <a:t>TV shows, </a:t>
            </a:r>
            <a:r>
              <a:rPr sz="1500" dirty="0">
                <a:latin typeface="Cambria" pitchFamily="18" charset="0"/>
                <a:ea typeface="Cambria" pitchFamily="18" charset="0"/>
                <a:cs typeface="Arial"/>
              </a:rPr>
              <a:t>from this </a:t>
            </a:r>
            <a:r>
              <a:rPr sz="1500" spc="-5" dirty="0">
                <a:latin typeface="Cambria" pitchFamily="18" charset="0"/>
                <a:ea typeface="Cambria" pitchFamily="18" charset="0"/>
                <a:cs typeface="Arial"/>
              </a:rPr>
              <a:t>we </a:t>
            </a:r>
            <a:r>
              <a:rPr sz="1500" dirty="0">
                <a:latin typeface="Cambria" pitchFamily="18" charset="0"/>
                <a:ea typeface="Cambria" pitchFamily="18" charset="0"/>
                <a:cs typeface="Arial"/>
              </a:rPr>
              <a:t> </a:t>
            </a:r>
            <a:r>
              <a:rPr sz="1500" spc="-5" dirty="0">
                <a:latin typeface="Cambria" pitchFamily="18" charset="0"/>
                <a:ea typeface="Cambria" pitchFamily="18" charset="0"/>
                <a:cs typeface="Arial"/>
              </a:rPr>
              <a:t>can</a:t>
            </a:r>
            <a:r>
              <a:rPr sz="1500" spc="-10" dirty="0">
                <a:latin typeface="Cambria" pitchFamily="18" charset="0"/>
                <a:ea typeface="Cambria" pitchFamily="18" charset="0"/>
                <a:cs typeface="Arial"/>
              </a:rPr>
              <a:t> </a:t>
            </a:r>
            <a:r>
              <a:rPr sz="1500" spc="-5" dirty="0">
                <a:latin typeface="Cambria" pitchFamily="18" charset="0"/>
                <a:ea typeface="Cambria" pitchFamily="18" charset="0"/>
                <a:cs typeface="Arial"/>
              </a:rPr>
              <a:t>say people like </a:t>
            </a:r>
            <a:r>
              <a:rPr sz="1500" dirty="0">
                <a:latin typeface="Cambria" pitchFamily="18" charset="0"/>
                <a:ea typeface="Cambria" pitchFamily="18" charset="0"/>
                <a:cs typeface="Arial"/>
              </a:rPr>
              <a:t>to</a:t>
            </a:r>
            <a:r>
              <a:rPr sz="1500" spc="-10" dirty="0">
                <a:latin typeface="Cambria" pitchFamily="18" charset="0"/>
                <a:ea typeface="Cambria" pitchFamily="18" charset="0"/>
                <a:cs typeface="Arial"/>
              </a:rPr>
              <a:t> </a:t>
            </a:r>
            <a:r>
              <a:rPr sz="1500" spc="-5" dirty="0">
                <a:latin typeface="Cambria" pitchFamily="18" charset="0"/>
                <a:ea typeface="Cambria" pitchFamily="18" charset="0"/>
                <a:cs typeface="Arial"/>
              </a:rPr>
              <a:t>watch movie show </a:t>
            </a:r>
            <a:r>
              <a:rPr sz="1500" dirty="0">
                <a:latin typeface="Cambria" pitchFamily="18" charset="0"/>
                <a:ea typeface="Cambria" pitchFamily="18" charset="0"/>
                <a:cs typeface="Arial"/>
              </a:rPr>
              <a:t>than</a:t>
            </a:r>
            <a:r>
              <a:rPr sz="1500" spc="-5" dirty="0">
                <a:latin typeface="Cambria" pitchFamily="18" charset="0"/>
                <a:ea typeface="Cambria" pitchFamily="18" charset="0"/>
                <a:cs typeface="Arial"/>
              </a:rPr>
              <a:t> compare</a:t>
            </a:r>
            <a:r>
              <a:rPr sz="1500" spc="-10" dirty="0">
                <a:latin typeface="Cambria" pitchFamily="18" charset="0"/>
                <a:ea typeface="Cambria" pitchFamily="18" charset="0"/>
                <a:cs typeface="Arial"/>
              </a:rPr>
              <a:t> </a:t>
            </a:r>
            <a:r>
              <a:rPr sz="1500" dirty="0">
                <a:latin typeface="Cambria" pitchFamily="18" charset="0"/>
                <a:ea typeface="Cambria" pitchFamily="18" charset="0"/>
                <a:cs typeface="Arial"/>
              </a:rPr>
              <a:t>to</a:t>
            </a:r>
            <a:r>
              <a:rPr sz="1500" spc="-5" dirty="0">
                <a:latin typeface="Cambria" pitchFamily="18" charset="0"/>
                <a:ea typeface="Cambria" pitchFamily="18" charset="0"/>
                <a:cs typeface="Arial"/>
              </a:rPr>
              <a:t> </a:t>
            </a:r>
            <a:r>
              <a:rPr sz="1500" dirty="0">
                <a:latin typeface="Cambria" pitchFamily="18" charset="0"/>
                <a:ea typeface="Cambria" pitchFamily="18" charset="0"/>
                <a:cs typeface="Arial"/>
              </a:rPr>
              <a:t>tv</a:t>
            </a:r>
            <a:r>
              <a:rPr sz="1500" spc="-5" dirty="0">
                <a:latin typeface="Cambria" pitchFamily="18" charset="0"/>
                <a:ea typeface="Cambria" pitchFamily="18" charset="0"/>
                <a:cs typeface="Arial"/>
              </a:rPr>
              <a:t> shows.</a:t>
            </a:r>
            <a:endParaRPr sz="1500" dirty="0">
              <a:latin typeface="Cambria" pitchFamily="18" charset="0"/>
              <a:ea typeface="Cambria" pitchFamily="18" charset="0"/>
              <a:cs typeface="Arial"/>
            </a:endParaRPr>
          </a:p>
          <a:p>
            <a:pPr marL="356235" marR="103505" indent="-344170">
              <a:lnSpc>
                <a:spcPct val="114999"/>
              </a:lnSpc>
              <a:buFont typeface="Microsoft Sans Serif"/>
              <a:buChar char="●"/>
              <a:tabLst>
                <a:tab pos="356235" algn="l"/>
                <a:tab pos="356870" algn="l"/>
              </a:tabLst>
            </a:pPr>
            <a:r>
              <a:rPr sz="1500" spc="-5" dirty="0">
                <a:latin typeface="Cambria" pitchFamily="18" charset="0"/>
                <a:ea typeface="Cambria" pitchFamily="18" charset="0"/>
                <a:cs typeface="Arial"/>
              </a:rPr>
              <a:t>Over </a:t>
            </a:r>
            <a:r>
              <a:rPr sz="1500" dirty="0">
                <a:latin typeface="Cambria" pitchFamily="18" charset="0"/>
                <a:ea typeface="Cambria" pitchFamily="18" charset="0"/>
                <a:cs typeface="Arial"/>
              </a:rPr>
              <a:t>the </a:t>
            </a:r>
            <a:r>
              <a:rPr sz="1500" spc="-5" dirty="0">
                <a:latin typeface="Cambria" pitchFamily="18" charset="0"/>
                <a:ea typeface="Cambria" pitchFamily="18" charset="0"/>
                <a:cs typeface="Arial"/>
              </a:rPr>
              <a:t>years, Netflix has added more shows </a:t>
            </a:r>
            <a:r>
              <a:rPr sz="1500" dirty="0">
                <a:latin typeface="Cambria" pitchFamily="18" charset="0"/>
                <a:ea typeface="Cambria" pitchFamily="18" charset="0"/>
                <a:cs typeface="Arial"/>
              </a:rPr>
              <a:t>to </a:t>
            </a:r>
            <a:r>
              <a:rPr sz="1500" spc="-5" dirty="0">
                <a:latin typeface="Cambria" pitchFamily="18" charset="0"/>
                <a:ea typeface="Cambria" pitchFamily="18" charset="0"/>
                <a:cs typeface="Arial"/>
              </a:rPr>
              <a:t>its platform. </a:t>
            </a:r>
            <a:r>
              <a:rPr sz="1500" dirty="0">
                <a:latin typeface="Cambria" pitchFamily="18" charset="0"/>
                <a:ea typeface="Cambria" pitchFamily="18" charset="0"/>
                <a:cs typeface="Arial"/>
              </a:rPr>
              <a:t>Most </a:t>
            </a:r>
            <a:r>
              <a:rPr sz="1500" spc="-5" dirty="0">
                <a:latin typeface="Cambria" pitchFamily="18" charset="0"/>
                <a:ea typeface="Cambria" pitchFamily="18" charset="0"/>
                <a:cs typeface="Arial"/>
              </a:rPr>
              <a:t>movies were released in </a:t>
            </a:r>
            <a:r>
              <a:rPr sz="1500" spc="-405" dirty="0">
                <a:latin typeface="Cambria" pitchFamily="18" charset="0"/>
                <a:ea typeface="Cambria" pitchFamily="18" charset="0"/>
                <a:cs typeface="Arial"/>
              </a:rPr>
              <a:t> </a:t>
            </a:r>
            <a:r>
              <a:rPr sz="1500" spc="-5" dirty="0">
                <a:latin typeface="Cambria" pitchFamily="18" charset="0"/>
                <a:ea typeface="Cambria" pitchFamily="18" charset="0"/>
                <a:cs typeface="Arial"/>
              </a:rPr>
              <a:t>2017</a:t>
            </a:r>
            <a:r>
              <a:rPr sz="1500" spc="-10" dirty="0">
                <a:latin typeface="Cambria" pitchFamily="18" charset="0"/>
                <a:ea typeface="Cambria" pitchFamily="18" charset="0"/>
                <a:cs typeface="Arial"/>
              </a:rPr>
              <a:t> </a:t>
            </a:r>
            <a:r>
              <a:rPr sz="1500" spc="-5" dirty="0">
                <a:latin typeface="Cambria" pitchFamily="18" charset="0"/>
                <a:ea typeface="Cambria" pitchFamily="18" charset="0"/>
                <a:cs typeface="Arial"/>
              </a:rPr>
              <a:t>and 2018. </a:t>
            </a:r>
            <a:r>
              <a:rPr sz="1500" dirty="0">
                <a:latin typeface="Cambria" pitchFamily="18" charset="0"/>
                <a:ea typeface="Cambria" pitchFamily="18" charset="0"/>
                <a:cs typeface="Arial"/>
              </a:rPr>
              <a:t>Most</a:t>
            </a:r>
            <a:r>
              <a:rPr sz="1500" spc="-10" dirty="0">
                <a:latin typeface="Cambria" pitchFamily="18" charset="0"/>
                <a:ea typeface="Cambria" pitchFamily="18" charset="0"/>
                <a:cs typeface="Arial"/>
              </a:rPr>
              <a:t> </a:t>
            </a:r>
            <a:r>
              <a:rPr sz="1500" dirty="0">
                <a:latin typeface="Cambria" pitchFamily="18" charset="0"/>
                <a:ea typeface="Cambria" pitchFamily="18" charset="0"/>
                <a:cs typeface="Arial"/>
              </a:rPr>
              <a:t>television</a:t>
            </a:r>
            <a:r>
              <a:rPr sz="1500" spc="-5" dirty="0">
                <a:latin typeface="Cambria" pitchFamily="18" charset="0"/>
                <a:ea typeface="Cambria" pitchFamily="18" charset="0"/>
                <a:cs typeface="Arial"/>
              </a:rPr>
              <a:t> shows were broadcast</a:t>
            </a:r>
            <a:r>
              <a:rPr sz="1500" spc="-10" dirty="0">
                <a:latin typeface="Cambria" pitchFamily="18" charset="0"/>
                <a:ea typeface="Cambria" pitchFamily="18" charset="0"/>
                <a:cs typeface="Arial"/>
              </a:rPr>
              <a:t> </a:t>
            </a:r>
            <a:r>
              <a:rPr sz="1500" spc="-5" dirty="0">
                <a:latin typeface="Cambria" pitchFamily="18" charset="0"/>
                <a:ea typeface="Cambria" pitchFamily="18" charset="0"/>
                <a:cs typeface="Arial"/>
              </a:rPr>
              <a:t>in 2019 and 2020.</a:t>
            </a:r>
            <a:r>
              <a:rPr sz="1500" spc="-10" dirty="0">
                <a:latin typeface="Cambria" pitchFamily="18" charset="0"/>
                <a:ea typeface="Cambria" pitchFamily="18" charset="0"/>
                <a:cs typeface="Arial"/>
              </a:rPr>
              <a:t> </a:t>
            </a:r>
            <a:r>
              <a:rPr sz="1500" spc="-5" dirty="0">
                <a:latin typeface="Cambria" pitchFamily="18" charset="0"/>
                <a:ea typeface="Cambria" pitchFamily="18" charset="0"/>
                <a:cs typeface="Arial"/>
              </a:rPr>
              <a:t>The</a:t>
            </a:r>
            <a:endParaRPr sz="1500" dirty="0">
              <a:latin typeface="Cambria" pitchFamily="18" charset="0"/>
              <a:ea typeface="Cambria" pitchFamily="18" charset="0"/>
              <a:cs typeface="Arial"/>
            </a:endParaRPr>
          </a:p>
          <a:p>
            <a:pPr marL="356235" marR="137795">
              <a:lnSpc>
                <a:spcPct val="114999"/>
              </a:lnSpc>
            </a:pPr>
            <a:r>
              <a:rPr sz="1500" spc="-5" dirty="0">
                <a:latin typeface="Cambria" pitchFamily="18" charset="0"/>
                <a:ea typeface="Cambria" pitchFamily="18" charset="0"/>
                <a:cs typeface="Arial"/>
              </a:rPr>
              <a:t>covid-19-induced lockdowns </a:t>
            </a:r>
            <a:r>
              <a:rPr sz="1500" dirty="0">
                <a:latin typeface="Cambria" pitchFamily="18" charset="0"/>
                <a:ea typeface="Cambria" pitchFamily="18" charset="0"/>
                <a:cs typeface="Arial"/>
              </a:rPr>
              <a:t>that </a:t>
            </a:r>
            <a:r>
              <a:rPr sz="1500" spc="-5" dirty="0">
                <a:latin typeface="Cambria" pitchFamily="18" charset="0"/>
                <a:ea typeface="Cambria" pitchFamily="18" charset="0"/>
                <a:cs typeface="Arial"/>
              </a:rPr>
              <a:t>stopped </a:t>
            </a:r>
            <a:r>
              <a:rPr sz="1500" dirty="0">
                <a:latin typeface="Cambria" pitchFamily="18" charset="0"/>
                <a:ea typeface="Cambria" pitchFamily="18" charset="0"/>
                <a:cs typeface="Arial"/>
              </a:rPr>
              <a:t>the </a:t>
            </a:r>
            <a:r>
              <a:rPr sz="1500" spc="-5" dirty="0">
                <a:latin typeface="Cambria" pitchFamily="18" charset="0"/>
                <a:ea typeface="Cambria" pitchFamily="18" charset="0"/>
                <a:cs typeface="Arial"/>
              </a:rPr>
              <a:t>production of shows may be </a:t>
            </a:r>
            <a:r>
              <a:rPr sz="1500" dirty="0">
                <a:latin typeface="Cambria" pitchFamily="18" charset="0"/>
                <a:ea typeface="Cambria" pitchFamily="18" charset="0"/>
                <a:cs typeface="Arial"/>
              </a:rPr>
              <a:t>to </a:t>
            </a:r>
            <a:r>
              <a:rPr sz="1500" spc="-5" dirty="0">
                <a:latin typeface="Cambria" pitchFamily="18" charset="0"/>
                <a:ea typeface="Cambria" pitchFamily="18" charset="0"/>
                <a:cs typeface="Arial"/>
              </a:rPr>
              <a:t>blame </a:t>
            </a:r>
            <a:r>
              <a:rPr sz="1500" dirty="0">
                <a:latin typeface="Cambria" pitchFamily="18" charset="0"/>
                <a:ea typeface="Cambria" pitchFamily="18" charset="0"/>
                <a:cs typeface="Arial"/>
              </a:rPr>
              <a:t>for the </a:t>
            </a:r>
            <a:r>
              <a:rPr sz="1500" spc="-405" dirty="0">
                <a:latin typeface="Cambria" pitchFamily="18" charset="0"/>
                <a:ea typeface="Cambria" pitchFamily="18" charset="0"/>
                <a:cs typeface="Arial"/>
              </a:rPr>
              <a:t> </a:t>
            </a:r>
            <a:r>
              <a:rPr sz="1500" spc="-5" dirty="0">
                <a:latin typeface="Cambria" pitchFamily="18" charset="0"/>
                <a:ea typeface="Cambria" pitchFamily="18" charset="0"/>
                <a:cs typeface="Arial"/>
              </a:rPr>
              <a:t>decline in </a:t>
            </a:r>
            <a:r>
              <a:rPr sz="1500" dirty="0">
                <a:latin typeface="Cambria" pitchFamily="18" charset="0"/>
                <a:ea typeface="Cambria" pitchFamily="18" charset="0"/>
                <a:cs typeface="Arial"/>
              </a:rPr>
              <a:t>the </a:t>
            </a:r>
            <a:r>
              <a:rPr sz="1500" spc="-5" dirty="0">
                <a:latin typeface="Cambria" pitchFamily="18" charset="0"/>
                <a:ea typeface="Cambria" pitchFamily="18" charset="0"/>
                <a:cs typeface="Arial"/>
              </a:rPr>
              <a:t>number of movies added in </a:t>
            </a:r>
            <a:r>
              <a:rPr sz="1500" dirty="0">
                <a:latin typeface="Cambria" pitchFamily="18" charset="0"/>
                <a:ea typeface="Cambria" pitchFamily="18" charset="0"/>
                <a:cs typeface="Arial"/>
              </a:rPr>
              <a:t>the </a:t>
            </a:r>
            <a:r>
              <a:rPr sz="1500" spc="-5" dirty="0">
                <a:latin typeface="Cambria" pitchFamily="18" charset="0"/>
                <a:ea typeface="Cambria" pitchFamily="18" charset="0"/>
                <a:cs typeface="Arial"/>
              </a:rPr>
              <a:t>year 2020. There are </a:t>
            </a:r>
            <a:r>
              <a:rPr sz="1500" dirty="0">
                <a:latin typeface="Cambria" pitchFamily="18" charset="0"/>
                <a:ea typeface="Cambria" pitchFamily="18" charset="0"/>
                <a:cs typeface="Arial"/>
              </a:rPr>
              <a:t>fewer </a:t>
            </a:r>
            <a:r>
              <a:rPr sz="1500" spc="-5" dirty="0">
                <a:latin typeface="Cambria" pitchFamily="18" charset="0"/>
                <a:ea typeface="Cambria" pitchFamily="18" charset="0"/>
                <a:cs typeface="Arial"/>
              </a:rPr>
              <a:t>movies uploaded </a:t>
            </a:r>
            <a:r>
              <a:rPr sz="1500" dirty="0">
                <a:latin typeface="Cambria" pitchFamily="18" charset="0"/>
                <a:ea typeface="Cambria" pitchFamily="18" charset="0"/>
                <a:cs typeface="Arial"/>
              </a:rPr>
              <a:t> this</a:t>
            </a:r>
            <a:r>
              <a:rPr sz="1500" spc="-10" dirty="0">
                <a:latin typeface="Cambria" pitchFamily="18" charset="0"/>
                <a:ea typeface="Cambria" pitchFamily="18" charset="0"/>
                <a:cs typeface="Arial"/>
              </a:rPr>
              <a:t> </a:t>
            </a:r>
            <a:r>
              <a:rPr sz="1500" spc="-5" dirty="0">
                <a:latin typeface="Cambria" pitchFamily="18" charset="0"/>
                <a:ea typeface="Cambria" pitchFamily="18" charset="0"/>
                <a:cs typeface="Arial"/>
              </a:rPr>
              <a:t>year because </a:t>
            </a:r>
            <a:r>
              <a:rPr sz="1500" dirty="0">
                <a:latin typeface="Cambria" pitchFamily="18" charset="0"/>
                <a:ea typeface="Cambria" pitchFamily="18" charset="0"/>
                <a:cs typeface="Arial"/>
              </a:rPr>
              <a:t>the</a:t>
            </a:r>
            <a:r>
              <a:rPr sz="1500" spc="-5" dirty="0">
                <a:latin typeface="Cambria" pitchFamily="18" charset="0"/>
                <a:ea typeface="Cambria" pitchFamily="18" charset="0"/>
                <a:cs typeface="Arial"/>
              </a:rPr>
              <a:t> Netflix</a:t>
            </a:r>
            <a:r>
              <a:rPr sz="1500" spc="-10" dirty="0">
                <a:latin typeface="Cambria" pitchFamily="18" charset="0"/>
                <a:ea typeface="Cambria" pitchFamily="18" charset="0"/>
                <a:cs typeface="Arial"/>
              </a:rPr>
              <a:t> </a:t>
            </a:r>
            <a:r>
              <a:rPr sz="1500" spc="-5" dirty="0">
                <a:latin typeface="Cambria" pitchFamily="18" charset="0"/>
                <a:ea typeface="Cambria" pitchFamily="18" charset="0"/>
                <a:cs typeface="Arial"/>
              </a:rPr>
              <a:t>data we have only</a:t>
            </a:r>
            <a:r>
              <a:rPr sz="1500" spc="-10" dirty="0">
                <a:latin typeface="Cambria" pitchFamily="18" charset="0"/>
                <a:ea typeface="Cambria" pitchFamily="18" charset="0"/>
                <a:cs typeface="Arial"/>
              </a:rPr>
              <a:t> </a:t>
            </a:r>
            <a:r>
              <a:rPr sz="1500" spc="-5" dirty="0">
                <a:latin typeface="Cambria" pitchFamily="18" charset="0"/>
                <a:ea typeface="Cambria" pitchFamily="18" charset="0"/>
                <a:cs typeface="Arial"/>
              </a:rPr>
              <a:t>extends </a:t>
            </a:r>
            <a:r>
              <a:rPr sz="1500" dirty="0">
                <a:latin typeface="Cambria" pitchFamily="18" charset="0"/>
                <a:ea typeface="Cambria" pitchFamily="18" charset="0"/>
                <a:cs typeface="Arial"/>
              </a:rPr>
              <a:t>through</a:t>
            </a:r>
            <a:r>
              <a:rPr sz="1500" spc="-5" dirty="0">
                <a:latin typeface="Cambria" pitchFamily="18" charset="0"/>
                <a:ea typeface="Cambria" pitchFamily="18" charset="0"/>
                <a:cs typeface="Arial"/>
              </a:rPr>
              <a:t> 2021.</a:t>
            </a:r>
            <a:endParaRPr sz="1500" dirty="0">
              <a:latin typeface="Cambria" pitchFamily="18" charset="0"/>
              <a:ea typeface="Cambria" pitchFamily="18" charset="0"/>
              <a:cs typeface="Arial"/>
            </a:endParaRPr>
          </a:p>
        </p:txBody>
      </p:sp>
      <p:sp>
        <p:nvSpPr>
          <p:cNvPr id="4" name="object 4"/>
          <p:cNvSpPr txBox="1">
            <a:spLocks noGrp="1"/>
          </p:cNvSpPr>
          <p:nvPr>
            <p:ph type="title"/>
          </p:nvPr>
        </p:nvSpPr>
        <p:spPr>
          <a:xfrm>
            <a:off x="264524" y="212495"/>
            <a:ext cx="6593475" cy="551433"/>
          </a:xfrm>
          <a:prstGeom prst="rect">
            <a:avLst/>
          </a:prstGeom>
        </p:spPr>
        <p:txBody>
          <a:bodyPr vert="horz" wrap="square" lIns="0" tIns="12700" rIns="0" bIns="0" rtlCol="0">
            <a:spAutoFit/>
          </a:bodyPr>
          <a:lstStyle/>
          <a:p>
            <a:pPr marL="12700">
              <a:lnSpc>
                <a:spcPct val="100000"/>
              </a:lnSpc>
              <a:spcBef>
                <a:spcPts val="100"/>
              </a:spcBef>
            </a:pPr>
            <a:r>
              <a:rPr sz="3500" spc="-10" dirty="0">
                <a:latin typeface="Georgia" pitchFamily="18" charset="0"/>
              </a:rPr>
              <a:t>Summary</a:t>
            </a:r>
            <a:r>
              <a:rPr sz="3500" spc="-50" dirty="0">
                <a:latin typeface="Georgia" pitchFamily="18" charset="0"/>
              </a:rPr>
              <a:t> </a:t>
            </a:r>
            <a:r>
              <a:rPr sz="3500" spc="-5" dirty="0">
                <a:latin typeface="Georgia" pitchFamily="18" charset="0"/>
              </a:rPr>
              <a:t>and</a:t>
            </a:r>
            <a:r>
              <a:rPr sz="3500" spc="-45" dirty="0">
                <a:latin typeface="Georgia" pitchFamily="18" charset="0"/>
              </a:rPr>
              <a:t> </a:t>
            </a:r>
            <a:r>
              <a:rPr sz="3500" spc="-5" dirty="0">
                <a:latin typeface="Georgia" pitchFamily="18" charset="0"/>
              </a:rPr>
              <a:t>Conclusion:</a:t>
            </a:r>
            <a:endParaRPr sz="3500" dirty="0">
              <a:latin typeface="Georgia" pitchFamily="18" charset="0"/>
            </a:endParaRPr>
          </a:p>
        </p:txBody>
      </p:sp>
      <p:sp>
        <p:nvSpPr>
          <p:cNvPr id="5" name="object 3"/>
          <p:cNvSpPr/>
          <p:nvPr/>
        </p:nvSpPr>
        <p:spPr>
          <a:xfrm>
            <a:off x="0" y="895349"/>
            <a:ext cx="9144000" cy="55245"/>
          </a:xfrm>
          <a:custGeom>
            <a:avLst/>
            <a:gdLst/>
            <a:ahLst/>
            <a:cxnLst/>
            <a:rect l="l" t="t" r="r" b="b"/>
            <a:pathLst>
              <a:path w="9144000" h="643889">
                <a:moveTo>
                  <a:pt x="0" y="0"/>
                </a:moveTo>
                <a:lnTo>
                  <a:pt x="9143999" y="0"/>
                </a:lnTo>
                <a:lnTo>
                  <a:pt x="9143999" y="643699"/>
                </a:lnTo>
                <a:lnTo>
                  <a:pt x="0" y="643699"/>
                </a:lnTo>
                <a:lnTo>
                  <a:pt x="0" y="0"/>
                </a:lnTo>
                <a:close/>
              </a:path>
            </a:pathLst>
          </a:custGeom>
          <a:solidFill>
            <a:srgbClr val="C00000"/>
          </a:solidFill>
        </p:spPr>
        <p:txBody>
          <a:bodyPr wrap="square" lIns="0" tIns="0" rIns="0" bIns="0" rtlCol="0"/>
          <a:lstStyle/>
          <a:p>
            <a:endParaRPr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41574" y="364158"/>
            <a:ext cx="2530225" cy="382156"/>
          </a:xfrm>
          <a:prstGeom prst="rect">
            <a:avLst/>
          </a:prstGeom>
        </p:spPr>
        <p:txBody>
          <a:bodyPr vert="horz" wrap="square" lIns="0" tIns="12700" rIns="0" bIns="0" rtlCol="0">
            <a:spAutoFit/>
          </a:bodyPr>
          <a:lstStyle/>
          <a:p>
            <a:pPr marL="12700">
              <a:lnSpc>
                <a:spcPct val="100000"/>
              </a:lnSpc>
              <a:spcBef>
                <a:spcPts val="100"/>
              </a:spcBef>
            </a:pPr>
            <a:r>
              <a:rPr sz="2400" i="0" spc="114" dirty="0">
                <a:latin typeface="Georgia" pitchFamily="18" charset="0"/>
                <a:cs typeface="Cambria"/>
              </a:rPr>
              <a:t>Introduction:</a:t>
            </a:r>
            <a:endParaRPr sz="2400" dirty="0">
              <a:latin typeface="Georgia" pitchFamily="18" charset="0"/>
              <a:cs typeface="Cambria"/>
            </a:endParaRPr>
          </a:p>
        </p:txBody>
      </p:sp>
      <p:sp>
        <p:nvSpPr>
          <p:cNvPr id="3" name="object 3"/>
          <p:cNvSpPr txBox="1"/>
          <p:nvPr/>
        </p:nvSpPr>
        <p:spPr>
          <a:xfrm>
            <a:off x="381000" y="1106828"/>
            <a:ext cx="6705600" cy="3789242"/>
          </a:xfrm>
          <a:prstGeom prst="rect">
            <a:avLst/>
          </a:prstGeom>
        </p:spPr>
        <p:txBody>
          <a:bodyPr vert="horz" wrap="square" lIns="0" tIns="12700" rIns="0" bIns="0" rtlCol="0">
            <a:spAutoFit/>
          </a:bodyPr>
          <a:lstStyle/>
          <a:p>
            <a:pPr marL="12700" marR="5080">
              <a:lnSpc>
                <a:spcPct val="114999"/>
              </a:lnSpc>
              <a:spcBef>
                <a:spcPts val="100"/>
              </a:spcBef>
            </a:pPr>
            <a:r>
              <a:rPr sz="1400" dirty="0">
                <a:latin typeface="Cambria" pitchFamily="18" charset="0"/>
                <a:ea typeface="Cambria" pitchFamily="18" charset="0"/>
                <a:cs typeface="Cambria"/>
              </a:rPr>
              <a:t>Netﬂix is a media distribution company. It started with  DVD distribution via mail, but has evolved substantially  over the course of its existence. Today, Netﬂix is focused  on streaming video. Some of its content is licensed, and  some of the content is produced in-house.</a:t>
            </a:r>
          </a:p>
          <a:p>
            <a:pPr marL="12700" marR="315595" indent="47625">
              <a:lnSpc>
                <a:spcPct val="114999"/>
              </a:lnSpc>
              <a:spcBef>
                <a:spcPts val="1200"/>
              </a:spcBef>
            </a:pPr>
            <a:r>
              <a:rPr sz="1400" dirty="0">
                <a:latin typeface="Cambria" pitchFamily="18" charset="0"/>
                <a:ea typeface="Cambria" pitchFamily="18" charset="0"/>
                <a:cs typeface="Cambria"/>
              </a:rPr>
              <a:t>Netﬂix originally focused on movies, but today  television shows are probably the more common  format. Netﬂix works on a subscription model, where  users get unlimited access to content with a paid  subscription</a:t>
            </a:r>
            <a:r>
              <a:rPr sz="1400" dirty="0" smtClean="0">
                <a:latin typeface="Cambria" pitchFamily="18" charset="0"/>
                <a:ea typeface="Cambria" pitchFamily="18" charset="0"/>
                <a:cs typeface="Cambria"/>
              </a:rPr>
              <a:t>.</a:t>
            </a:r>
            <a:endParaRPr lang="en-GB" sz="1400" dirty="0" smtClean="0">
              <a:latin typeface="Cambria" pitchFamily="18" charset="0"/>
              <a:ea typeface="Cambria" pitchFamily="18" charset="0"/>
              <a:cs typeface="Cambria"/>
            </a:endParaRPr>
          </a:p>
          <a:p>
            <a:pPr marL="12700" marR="315595" indent="47625">
              <a:lnSpc>
                <a:spcPct val="114999"/>
              </a:lnSpc>
              <a:spcBef>
                <a:spcPts val="1200"/>
              </a:spcBef>
            </a:pPr>
            <a:r>
              <a:rPr lang="en-GB" sz="1400" spc="-10" dirty="0" smtClean="0">
                <a:latin typeface="Cambria" pitchFamily="18" charset="0"/>
                <a:ea typeface="Cambria" pitchFamily="18" charset="0"/>
                <a:cs typeface="Arial"/>
              </a:rPr>
              <a:t>With </a:t>
            </a:r>
            <a:r>
              <a:rPr lang="en-GB" sz="1400" spc="-5" dirty="0" smtClean="0">
                <a:latin typeface="Cambria" pitchFamily="18" charset="0"/>
                <a:ea typeface="Cambria" pitchFamily="18" charset="0"/>
                <a:cs typeface="Arial"/>
              </a:rPr>
              <a:t>more </a:t>
            </a:r>
            <a:r>
              <a:rPr lang="en-GB" sz="1400" dirty="0" smtClean="0">
                <a:latin typeface="Cambria" pitchFamily="18" charset="0"/>
                <a:ea typeface="Cambria" pitchFamily="18" charset="0"/>
                <a:cs typeface="Arial"/>
              </a:rPr>
              <a:t>than </a:t>
            </a:r>
            <a:r>
              <a:rPr lang="en-GB" sz="1400" spc="-5" dirty="0" smtClean="0">
                <a:latin typeface="Cambria" pitchFamily="18" charset="0"/>
                <a:ea typeface="Cambria" pitchFamily="18" charset="0"/>
                <a:cs typeface="Arial"/>
              </a:rPr>
              <a:t>83 million subscribers and presence in more </a:t>
            </a:r>
            <a:r>
              <a:rPr lang="en-GB" sz="1400" dirty="0" smtClean="0">
                <a:latin typeface="Cambria" pitchFamily="18" charset="0"/>
                <a:ea typeface="Cambria" pitchFamily="18" charset="0"/>
                <a:cs typeface="Arial"/>
              </a:rPr>
              <a:t>than </a:t>
            </a:r>
            <a:r>
              <a:rPr lang="en-GB" sz="1400" spc="-5" dirty="0" smtClean="0">
                <a:latin typeface="Cambria" pitchFamily="18" charset="0"/>
                <a:ea typeface="Cambria" pitchFamily="18" charset="0"/>
                <a:cs typeface="Arial"/>
              </a:rPr>
              <a:t>190 </a:t>
            </a:r>
            <a:r>
              <a:rPr lang="en-GB" sz="1400" dirty="0" smtClean="0">
                <a:latin typeface="Cambria" pitchFamily="18" charset="0"/>
                <a:ea typeface="Cambria" pitchFamily="18" charset="0"/>
                <a:cs typeface="Arial"/>
              </a:rPr>
              <a:t> </a:t>
            </a:r>
            <a:r>
              <a:rPr lang="en-GB" sz="1400" spc="-5" dirty="0" smtClean="0">
                <a:latin typeface="Cambria" pitchFamily="18" charset="0"/>
                <a:ea typeface="Cambria" pitchFamily="18" charset="0"/>
                <a:cs typeface="Arial"/>
              </a:rPr>
              <a:t>countries, Netflix is </a:t>
            </a:r>
            <a:r>
              <a:rPr lang="en-GB" sz="1400" dirty="0" smtClean="0">
                <a:latin typeface="Cambria" pitchFamily="18" charset="0"/>
                <a:ea typeface="Cambria" pitchFamily="18" charset="0"/>
                <a:cs typeface="Arial"/>
              </a:rPr>
              <a:t>the </a:t>
            </a:r>
            <a:r>
              <a:rPr lang="en-GB" sz="1400" spc="-5" dirty="0" smtClean="0">
                <a:latin typeface="Cambria" pitchFamily="18" charset="0"/>
                <a:ea typeface="Cambria" pitchFamily="18" charset="0"/>
                <a:cs typeface="Arial"/>
              </a:rPr>
              <a:t>most popular Internet </a:t>
            </a:r>
            <a:r>
              <a:rPr lang="en-GB" sz="1400" dirty="0" smtClean="0">
                <a:latin typeface="Cambria" pitchFamily="18" charset="0"/>
                <a:ea typeface="Cambria" pitchFamily="18" charset="0"/>
                <a:cs typeface="Arial"/>
              </a:rPr>
              <a:t>television </a:t>
            </a:r>
            <a:r>
              <a:rPr lang="en-GB" sz="1400" spc="-5" dirty="0" smtClean="0">
                <a:latin typeface="Cambria" pitchFamily="18" charset="0"/>
                <a:ea typeface="Cambria" pitchFamily="18" charset="0"/>
                <a:cs typeface="Arial"/>
              </a:rPr>
              <a:t>network in </a:t>
            </a:r>
            <a:r>
              <a:rPr lang="en-GB" sz="1400" dirty="0" smtClean="0">
                <a:latin typeface="Cambria" pitchFamily="18" charset="0"/>
                <a:ea typeface="Cambria" pitchFamily="18" charset="0"/>
                <a:cs typeface="Arial"/>
              </a:rPr>
              <a:t>the </a:t>
            </a:r>
            <a:r>
              <a:rPr lang="en-GB" sz="1400" spc="5" dirty="0" smtClean="0">
                <a:latin typeface="Cambria" pitchFamily="18" charset="0"/>
                <a:ea typeface="Cambria" pitchFamily="18" charset="0"/>
                <a:cs typeface="Arial"/>
              </a:rPr>
              <a:t> </a:t>
            </a:r>
            <a:r>
              <a:rPr lang="en-GB" sz="1400" spc="-5" dirty="0" smtClean="0">
                <a:latin typeface="Cambria" pitchFamily="18" charset="0"/>
                <a:ea typeface="Cambria" pitchFamily="18" charset="0"/>
                <a:cs typeface="Arial"/>
              </a:rPr>
              <a:t>world. Its users watch more </a:t>
            </a:r>
            <a:r>
              <a:rPr lang="en-GB" sz="1400" dirty="0" smtClean="0">
                <a:latin typeface="Cambria" pitchFamily="18" charset="0"/>
                <a:ea typeface="Cambria" pitchFamily="18" charset="0"/>
                <a:cs typeface="Arial"/>
              </a:rPr>
              <a:t>than </a:t>
            </a:r>
            <a:r>
              <a:rPr lang="en-GB" sz="1400" spc="-5" dirty="0" smtClean="0">
                <a:latin typeface="Cambria" pitchFamily="18" charset="0"/>
                <a:ea typeface="Cambria" pitchFamily="18" charset="0"/>
                <a:cs typeface="Arial"/>
              </a:rPr>
              <a:t>125 million hours of TV and movie </a:t>
            </a:r>
            <a:r>
              <a:rPr lang="en-GB" sz="1400" dirty="0" smtClean="0">
                <a:latin typeface="Cambria" pitchFamily="18" charset="0"/>
                <a:ea typeface="Cambria" pitchFamily="18" charset="0"/>
                <a:cs typeface="Arial"/>
              </a:rPr>
              <a:t> </a:t>
            </a:r>
            <a:r>
              <a:rPr lang="en-GB" sz="1400" spc="-5" dirty="0" smtClean="0">
                <a:latin typeface="Cambria" pitchFamily="18" charset="0"/>
                <a:ea typeface="Cambria" pitchFamily="18" charset="0"/>
                <a:cs typeface="Arial"/>
              </a:rPr>
              <a:t>content </a:t>
            </a:r>
            <a:r>
              <a:rPr lang="en-GB" sz="1400" spc="-30" dirty="0" smtClean="0">
                <a:latin typeface="Cambria" pitchFamily="18" charset="0"/>
                <a:ea typeface="Cambria" pitchFamily="18" charset="0"/>
                <a:cs typeface="Arial"/>
              </a:rPr>
              <a:t>daily, </a:t>
            </a:r>
            <a:r>
              <a:rPr lang="en-GB" sz="1400" spc="-5" dirty="0" smtClean="0">
                <a:latin typeface="Cambria" pitchFamily="18" charset="0"/>
                <a:ea typeface="Cambria" pitchFamily="18" charset="0"/>
                <a:cs typeface="Arial"/>
              </a:rPr>
              <a:t>including original series, documentaries, and </a:t>
            </a:r>
            <a:r>
              <a:rPr lang="en-GB" sz="1400" dirty="0" smtClean="0">
                <a:latin typeface="Cambria" pitchFamily="18" charset="0"/>
                <a:ea typeface="Cambria" pitchFamily="18" charset="0"/>
                <a:cs typeface="Arial"/>
              </a:rPr>
              <a:t>feature films. </a:t>
            </a:r>
            <a:r>
              <a:rPr lang="en-GB" sz="1400" spc="-490" dirty="0" smtClean="0">
                <a:latin typeface="Cambria" pitchFamily="18" charset="0"/>
                <a:ea typeface="Cambria" pitchFamily="18" charset="0"/>
                <a:cs typeface="Arial"/>
              </a:rPr>
              <a:t> </a:t>
            </a:r>
            <a:r>
              <a:rPr lang="en-GB" sz="1400" spc="-5" dirty="0" smtClean="0">
                <a:latin typeface="Cambria" pitchFamily="18" charset="0"/>
                <a:ea typeface="Cambria" pitchFamily="18" charset="0"/>
                <a:cs typeface="Arial"/>
              </a:rPr>
              <a:t>On almost any screen </a:t>
            </a:r>
            <a:r>
              <a:rPr lang="en-GB" sz="1400" dirty="0" smtClean="0">
                <a:latin typeface="Cambria" pitchFamily="18" charset="0"/>
                <a:ea typeface="Cambria" pitchFamily="18" charset="0"/>
                <a:cs typeface="Arial"/>
              </a:rPr>
              <a:t>that </a:t>
            </a:r>
            <a:r>
              <a:rPr lang="en-GB" sz="1400" spc="-5" dirty="0" smtClean="0">
                <a:latin typeface="Cambria" pitchFamily="18" charset="0"/>
                <a:ea typeface="Cambria" pitchFamily="18" charset="0"/>
                <a:cs typeface="Arial"/>
              </a:rPr>
              <a:t>is linked </a:t>
            </a:r>
            <a:r>
              <a:rPr lang="en-GB" sz="1400" dirty="0" smtClean="0">
                <a:latin typeface="Cambria" pitchFamily="18" charset="0"/>
                <a:ea typeface="Cambria" pitchFamily="18" charset="0"/>
                <a:cs typeface="Arial"/>
              </a:rPr>
              <a:t>to the </a:t>
            </a:r>
            <a:r>
              <a:rPr lang="en-GB" sz="1400" spc="-5" dirty="0" smtClean="0">
                <a:latin typeface="Cambria" pitchFamily="18" charset="0"/>
                <a:ea typeface="Cambria" pitchFamily="18" charset="0"/>
                <a:cs typeface="Arial"/>
              </a:rPr>
              <a:t>Internet, members can watch </a:t>
            </a:r>
            <a:r>
              <a:rPr lang="en-GB" sz="1400" dirty="0" smtClean="0">
                <a:latin typeface="Cambria" pitchFamily="18" charset="0"/>
                <a:ea typeface="Cambria" pitchFamily="18" charset="0"/>
                <a:cs typeface="Arial"/>
              </a:rPr>
              <a:t> </a:t>
            </a:r>
            <a:r>
              <a:rPr lang="en-GB" sz="1400" spc="-5" dirty="0" smtClean="0">
                <a:latin typeface="Cambria" pitchFamily="18" charset="0"/>
                <a:ea typeface="Cambria" pitchFamily="18" charset="0"/>
                <a:cs typeface="Arial"/>
              </a:rPr>
              <a:t>as much as </a:t>
            </a:r>
            <a:r>
              <a:rPr lang="en-GB" sz="1400" dirty="0" smtClean="0">
                <a:latin typeface="Cambria" pitchFamily="18" charset="0"/>
                <a:ea typeface="Cambria" pitchFamily="18" charset="0"/>
                <a:cs typeface="Arial"/>
              </a:rPr>
              <a:t>they</a:t>
            </a:r>
            <a:r>
              <a:rPr lang="en-GB" sz="1400" spc="-5" dirty="0" smtClean="0">
                <a:latin typeface="Cambria" pitchFamily="18" charset="0"/>
                <a:ea typeface="Cambria" pitchFamily="18" charset="0"/>
                <a:cs typeface="Arial"/>
              </a:rPr>
              <a:t> want, whenever and </a:t>
            </a:r>
            <a:r>
              <a:rPr lang="en-GB" sz="1400" spc="-20" dirty="0" smtClean="0">
                <a:latin typeface="Cambria" pitchFamily="18" charset="0"/>
                <a:ea typeface="Cambria" pitchFamily="18" charset="0"/>
                <a:cs typeface="Arial"/>
              </a:rPr>
              <a:t>wherever.</a:t>
            </a:r>
            <a:r>
              <a:rPr lang="en-GB" sz="1400" spc="-5" dirty="0" smtClean="0">
                <a:latin typeface="Cambria" pitchFamily="18" charset="0"/>
                <a:ea typeface="Cambria" pitchFamily="18" charset="0"/>
                <a:cs typeface="Arial"/>
              </a:rPr>
              <a:t> </a:t>
            </a:r>
            <a:r>
              <a:rPr lang="en-GB" sz="1400" spc="-10" dirty="0" smtClean="0">
                <a:latin typeface="Cambria" pitchFamily="18" charset="0"/>
                <a:ea typeface="Cambria" pitchFamily="18" charset="0"/>
                <a:cs typeface="Arial"/>
              </a:rPr>
              <a:t>Without</a:t>
            </a:r>
            <a:r>
              <a:rPr lang="en-GB" sz="1400" spc="-5" dirty="0" smtClean="0">
                <a:latin typeface="Cambria" pitchFamily="18" charset="0"/>
                <a:ea typeface="Cambria" pitchFamily="18" charset="0"/>
                <a:cs typeface="Arial"/>
              </a:rPr>
              <a:t> interruptions or </a:t>
            </a:r>
            <a:r>
              <a:rPr lang="en-GB" sz="1400" dirty="0" smtClean="0">
                <a:latin typeface="Cambria" pitchFamily="18" charset="0"/>
                <a:ea typeface="Cambria" pitchFamily="18" charset="0"/>
                <a:cs typeface="Arial"/>
              </a:rPr>
              <a:t> </a:t>
            </a:r>
            <a:r>
              <a:rPr lang="en-GB" sz="1400" spc="-5" dirty="0" smtClean="0">
                <a:latin typeface="Cambria" pitchFamily="18" charset="0"/>
                <a:ea typeface="Cambria" pitchFamily="18" charset="0"/>
                <a:cs typeface="Arial"/>
              </a:rPr>
              <a:t>obligations,</a:t>
            </a:r>
            <a:r>
              <a:rPr lang="en-GB" sz="1400" spc="-15" dirty="0" smtClean="0">
                <a:latin typeface="Cambria" pitchFamily="18" charset="0"/>
                <a:ea typeface="Cambria" pitchFamily="18" charset="0"/>
                <a:cs typeface="Arial"/>
              </a:rPr>
              <a:t> </a:t>
            </a:r>
            <a:r>
              <a:rPr lang="en-GB" sz="1400" spc="-5" dirty="0" smtClean="0">
                <a:latin typeface="Cambria" pitchFamily="18" charset="0"/>
                <a:ea typeface="Cambria" pitchFamily="18" charset="0"/>
                <a:cs typeface="Arial"/>
              </a:rPr>
              <a:t>members</a:t>
            </a:r>
            <a:r>
              <a:rPr lang="en-GB" sz="1400" spc="-10" dirty="0" smtClean="0">
                <a:latin typeface="Cambria" pitchFamily="18" charset="0"/>
                <a:ea typeface="Cambria" pitchFamily="18" charset="0"/>
                <a:cs typeface="Arial"/>
              </a:rPr>
              <a:t> </a:t>
            </a:r>
            <a:r>
              <a:rPr lang="en-GB" sz="1400" spc="-5" dirty="0" smtClean="0">
                <a:latin typeface="Cambria" pitchFamily="18" charset="0"/>
                <a:ea typeface="Cambria" pitchFamily="18" charset="0"/>
                <a:cs typeface="Arial"/>
              </a:rPr>
              <a:t>can</a:t>
            </a:r>
            <a:r>
              <a:rPr lang="en-GB" sz="1400" spc="-10" dirty="0" smtClean="0">
                <a:latin typeface="Cambria" pitchFamily="18" charset="0"/>
                <a:ea typeface="Cambria" pitchFamily="18" charset="0"/>
                <a:cs typeface="Arial"/>
              </a:rPr>
              <a:t> </a:t>
            </a:r>
            <a:r>
              <a:rPr lang="en-GB" sz="1400" spc="-30" dirty="0" smtClean="0">
                <a:latin typeface="Cambria" pitchFamily="18" charset="0"/>
                <a:ea typeface="Cambria" pitchFamily="18" charset="0"/>
                <a:cs typeface="Arial"/>
              </a:rPr>
              <a:t>play,</a:t>
            </a:r>
            <a:r>
              <a:rPr lang="en-GB" sz="1400" spc="-10" dirty="0" smtClean="0">
                <a:latin typeface="Cambria" pitchFamily="18" charset="0"/>
                <a:ea typeface="Cambria" pitchFamily="18" charset="0"/>
                <a:cs typeface="Arial"/>
              </a:rPr>
              <a:t> </a:t>
            </a:r>
            <a:r>
              <a:rPr lang="en-GB" sz="1400" spc="-5" dirty="0" smtClean="0">
                <a:latin typeface="Cambria" pitchFamily="18" charset="0"/>
                <a:ea typeface="Cambria" pitchFamily="18" charset="0"/>
                <a:cs typeface="Arial"/>
              </a:rPr>
              <a:t>pause,</a:t>
            </a:r>
            <a:r>
              <a:rPr lang="en-GB" sz="1400" spc="-10" dirty="0" smtClean="0">
                <a:latin typeface="Cambria" pitchFamily="18" charset="0"/>
                <a:ea typeface="Cambria" pitchFamily="18" charset="0"/>
                <a:cs typeface="Arial"/>
              </a:rPr>
              <a:t> </a:t>
            </a:r>
            <a:r>
              <a:rPr lang="en-GB" sz="1400" spc="-5" dirty="0" smtClean="0">
                <a:latin typeface="Cambria" pitchFamily="18" charset="0"/>
                <a:ea typeface="Cambria" pitchFamily="18" charset="0"/>
                <a:cs typeface="Arial"/>
              </a:rPr>
              <a:t>and</a:t>
            </a:r>
            <a:r>
              <a:rPr lang="en-GB" sz="1400" spc="-10" dirty="0" smtClean="0">
                <a:latin typeface="Cambria" pitchFamily="18" charset="0"/>
                <a:ea typeface="Cambria" pitchFamily="18" charset="0"/>
                <a:cs typeface="Arial"/>
              </a:rPr>
              <a:t> </a:t>
            </a:r>
            <a:r>
              <a:rPr lang="en-GB" sz="1400" spc="-5" dirty="0" smtClean="0">
                <a:latin typeface="Cambria" pitchFamily="18" charset="0"/>
                <a:ea typeface="Cambria" pitchFamily="18" charset="0"/>
                <a:cs typeface="Arial"/>
              </a:rPr>
              <a:t>resume</a:t>
            </a:r>
            <a:r>
              <a:rPr lang="en-GB" sz="1400" spc="-10" dirty="0" smtClean="0">
                <a:latin typeface="Cambria" pitchFamily="18" charset="0"/>
                <a:ea typeface="Cambria" pitchFamily="18" charset="0"/>
                <a:cs typeface="Arial"/>
              </a:rPr>
              <a:t> </a:t>
            </a:r>
            <a:r>
              <a:rPr lang="en-GB" sz="1400" spc="-5" dirty="0" smtClean="0">
                <a:latin typeface="Cambria" pitchFamily="18" charset="0"/>
                <a:ea typeface="Cambria" pitchFamily="18" charset="0"/>
                <a:cs typeface="Arial"/>
              </a:rPr>
              <a:t>watching</a:t>
            </a:r>
            <a:r>
              <a:rPr lang="en-GB" sz="1400" spc="-10" dirty="0" smtClean="0">
                <a:latin typeface="Cambria" pitchFamily="18" charset="0"/>
                <a:ea typeface="Cambria" pitchFamily="18" charset="0"/>
                <a:cs typeface="Arial"/>
              </a:rPr>
              <a:t> </a:t>
            </a:r>
            <a:r>
              <a:rPr lang="en-GB" sz="1400" spc="-5" dirty="0" smtClean="0">
                <a:latin typeface="Cambria" pitchFamily="18" charset="0"/>
                <a:ea typeface="Cambria" pitchFamily="18" charset="0"/>
                <a:cs typeface="Arial"/>
              </a:rPr>
              <a:t>at</a:t>
            </a:r>
            <a:r>
              <a:rPr lang="en-GB" sz="1400" spc="-10" dirty="0" smtClean="0">
                <a:latin typeface="Cambria" pitchFamily="18" charset="0"/>
                <a:ea typeface="Cambria" pitchFamily="18" charset="0"/>
                <a:cs typeface="Arial"/>
              </a:rPr>
              <a:t> </a:t>
            </a:r>
            <a:r>
              <a:rPr lang="en-GB" sz="1400" spc="-5" dirty="0" smtClean="0">
                <a:latin typeface="Cambria" pitchFamily="18" charset="0"/>
                <a:ea typeface="Cambria" pitchFamily="18" charset="0"/>
                <a:cs typeface="Arial"/>
              </a:rPr>
              <a:t>any</a:t>
            </a:r>
            <a:r>
              <a:rPr lang="en-GB" sz="1400" spc="-10" dirty="0" smtClean="0">
                <a:latin typeface="Cambria" pitchFamily="18" charset="0"/>
                <a:ea typeface="Cambria" pitchFamily="18" charset="0"/>
                <a:cs typeface="Arial"/>
              </a:rPr>
              <a:t> </a:t>
            </a:r>
            <a:r>
              <a:rPr lang="en-GB" sz="1400" dirty="0" smtClean="0">
                <a:latin typeface="Cambria" pitchFamily="18" charset="0"/>
                <a:ea typeface="Cambria" pitchFamily="18" charset="0"/>
                <a:cs typeface="Arial"/>
              </a:rPr>
              <a:t>time</a:t>
            </a:r>
            <a:endParaRPr sz="1400" dirty="0">
              <a:latin typeface="Cambria" pitchFamily="18" charset="0"/>
              <a:ea typeface="Cambria" pitchFamily="18" charset="0"/>
              <a:cs typeface="Cambria"/>
            </a:endParaRPr>
          </a:p>
        </p:txBody>
      </p:sp>
      <p:pic>
        <p:nvPicPr>
          <p:cNvPr id="4" name="object 4"/>
          <p:cNvPicPr/>
          <p:nvPr/>
        </p:nvPicPr>
        <p:blipFill>
          <a:blip r:embed="rId2" cstate="print"/>
          <a:stretch>
            <a:fillRect/>
          </a:stretch>
        </p:blipFill>
        <p:spPr>
          <a:xfrm>
            <a:off x="7299220" y="1593197"/>
            <a:ext cx="1111508" cy="1977652"/>
          </a:xfrm>
          <a:prstGeom prst="rect">
            <a:avLst/>
          </a:prstGeom>
        </p:spPr>
      </p:pic>
      <p:sp>
        <p:nvSpPr>
          <p:cNvPr id="5" name="object 3"/>
          <p:cNvSpPr/>
          <p:nvPr/>
        </p:nvSpPr>
        <p:spPr>
          <a:xfrm>
            <a:off x="0" y="840105"/>
            <a:ext cx="9144000" cy="55245"/>
          </a:xfrm>
          <a:custGeom>
            <a:avLst/>
            <a:gdLst/>
            <a:ahLst/>
            <a:cxnLst/>
            <a:rect l="l" t="t" r="r" b="b"/>
            <a:pathLst>
              <a:path w="9144000" h="643889">
                <a:moveTo>
                  <a:pt x="0" y="0"/>
                </a:moveTo>
                <a:lnTo>
                  <a:pt x="9143999" y="0"/>
                </a:lnTo>
                <a:lnTo>
                  <a:pt x="9143999" y="643699"/>
                </a:lnTo>
                <a:lnTo>
                  <a:pt x="0" y="643699"/>
                </a:lnTo>
                <a:lnTo>
                  <a:pt x="0" y="0"/>
                </a:lnTo>
                <a:close/>
              </a:path>
            </a:pathLst>
          </a:custGeom>
          <a:solidFill>
            <a:srgbClr val="C00000"/>
          </a:solidFill>
        </p:spPr>
        <p:txBody>
          <a:bodyPr wrap="square" lIns="0" tIns="0" rIns="0" bIns="0" rtlCol="0"/>
          <a:lstStyle/>
          <a:p>
            <a:endParaRPr/>
          </a:p>
        </p:txBody>
      </p:sp>
    </p:spTree>
    <p:extLst>
      <p:ext uri="{BB962C8B-B14F-4D97-AF65-F5344CB8AC3E}">
        <p14:creationId xmlns:p14="http://schemas.microsoft.com/office/powerpoint/2010/main" val="44119901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58115" y="1450923"/>
            <a:ext cx="8757285" cy="2945678"/>
          </a:xfrm>
          <a:prstGeom prst="rect">
            <a:avLst/>
          </a:prstGeom>
        </p:spPr>
        <p:txBody>
          <a:bodyPr vert="horz" wrap="square" lIns="0" tIns="12700" rIns="0" bIns="0" rtlCol="0">
            <a:spAutoFit/>
          </a:bodyPr>
          <a:lstStyle/>
          <a:p>
            <a:pPr marL="356235" marR="5080" indent="-344170">
              <a:lnSpc>
                <a:spcPct val="114999"/>
              </a:lnSpc>
              <a:spcBef>
                <a:spcPts val="100"/>
              </a:spcBef>
              <a:buChar char="●"/>
              <a:tabLst>
                <a:tab pos="356235" algn="l"/>
                <a:tab pos="356870" algn="l"/>
              </a:tabLst>
            </a:pPr>
            <a:r>
              <a:rPr sz="1500" spc="-5" dirty="0">
                <a:latin typeface="Cambria" pitchFamily="18" charset="0"/>
                <a:ea typeface="Cambria" pitchFamily="18" charset="0"/>
                <a:cs typeface="Arial"/>
              </a:rPr>
              <a:t>Netflix's</a:t>
            </a:r>
            <a:r>
              <a:rPr sz="1500" spc="5" dirty="0">
                <a:latin typeface="Cambria" pitchFamily="18" charset="0"/>
                <a:ea typeface="Cambria" pitchFamily="18" charset="0"/>
                <a:cs typeface="Arial"/>
              </a:rPr>
              <a:t> </a:t>
            </a:r>
            <a:r>
              <a:rPr sz="1500" spc="-5" dirty="0">
                <a:latin typeface="Cambria" pitchFamily="18" charset="0"/>
                <a:ea typeface="Cambria" pitchFamily="18" charset="0"/>
                <a:cs typeface="Arial"/>
              </a:rPr>
              <a:t>movie</a:t>
            </a:r>
            <a:r>
              <a:rPr sz="1500" spc="5" dirty="0">
                <a:latin typeface="Cambria" pitchFamily="18" charset="0"/>
                <a:ea typeface="Cambria" pitchFamily="18" charset="0"/>
                <a:cs typeface="Arial"/>
              </a:rPr>
              <a:t> </a:t>
            </a:r>
            <a:r>
              <a:rPr sz="1500" spc="-5" dirty="0">
                <a:latin typeface="Cambria" pitchFamily="18" charset="0"/>
                <a:ea typeface="Cambria" pitchFamily="18" charset="0"/>
                <a:cs typeface="Arial"/>
              </a:rPr>
              <a:t>show</a:t>
            </a:r>
            <a:r>
              <a:rPr sz="1500" spc="10" dirty="0">
                <a:latin typeface="Cambria" pitchFamily="18" charset="0"/>
                <a:ea typeface="Cambria" pitchFamily="18" charset="0"/>
                <a:cs typeface="Arial"/>
              </a:rPr>
              <a:t> </a:t>
            </a:r>
            <a:r>
              <a:rPr sz="1500" spc="-5" dirty="0">
                <a:latin typeface="Cambria" pitchFamily="18" charset="0"/>
                <a:ea typeface="Cambria" pitchFamily="18" charset="0"/>
                <a:cs typeface="Arial"/>
              </a:rPr>
              <a:t>library</a:t>
            </a:r>
            <a:r>
              <a:rPr sz="1500" spc="5" dirty="0">
                <a:latin typeface="Cambria" pitchFamily="18" charset="0"/>
                <a:ea typeface="Cambria" pitchFamily="18" charset="0"/>
                <a:cs typeface="Arial"/>
              </a:rPr>
              <a:t> </a:t>
            </a:r>
            <a:r>
              <a:rPr sz="1500" spc="-5" dirty="0">
                <a:latin typeface="Cambria" pitchFamily="18" charset="0"/>
                <a:ea typeface="Cambria" pitchFamily="18" charset="0"/>
                <a:cs typeface="Arial"/>
              </a:rPr>
              <a:t>is</a:t>
            </a:r>
            <a:r>
              <a:rPr sz="1500" spc="10" dirty="0">
                <a:latin typeface="Cambria" pitchFamily="18" charset="0"/>
                <a:ea typeface="Cambria" pitchFamily="18" charset="0"/>
                <a:cs typeface="Arial"/>
              </a:rPr>
              <a:t> </a:t>
            </a:r>
            <a:r>
              <a:rPr sz="1500" spc="-5" dirty="0">
                <a:latin typeface="Cambria" pitchFamily="18" charset="0"/>
                <a:ea typeface="Cambria" pitchFamily="18" charset="0"/>
                <a:cs typeface="Arial"/>
              </a:rPr>
              <a:t>expanding</a:t>
            </a:r>
            <a:r>
              <a:rPr sz="1500" spc="5" dirty="0">
                <a:latin typeface="Cambria" pitchFamily="18" charset="0"/>
                <a:ea typeface="Cambria" pitchFamily="18" charset="0"/>
                <a:cs typeface="Arial"/>
              </a:rPr>
              <a:t> </a:t>
            </a:r>
            <a:r>
              <a:rPr sz="1500" spc="-5" dirty="0">
                <a:latin typeface="Cambria" pitchFamily="18" charset="0"/>
                <a:ea typeface="Cambria" pitchFamily="18" charset="0"/>
                <a:cs typeface="Arial"/>
              </a:rPr>
              <a:t>much</a:t>
            </a:r>
            <a:r>
              <a:rPr sz="1500" spc="5" dirty="0">
                <a:latin typeface="Cambria" pitchFamily="18" charset="0"/>
                <a:ea typeface="Cambria" pitchFamily="18" charset="0"/>
                <a:cs typeface="Arial"/>
              </a:rPr>
              <a:t> </a:t>
            </a:r>
            <a:r>
              <a:rPr sz="1500" spc="-5" dirty="0">
                <a:latin typeface="Cambria" pitchFamily="18" charset="0"/>
                <a:ea typeface="Cambria" pitchFamily="18" charset="0"/>
                <a:cs typeface="Arial"/>
              </a:rPr>
              <a:t>more</a:t>
            </a:r>
            <a:r>
              <a:rPr sz="1500" spc="10" dirty="0">
                <a:latin typeface="Cambria" pitchFamily="18" charset="0"/>
                <a:ea typeface="Cambria" pitchFamily="18" charset="0"/>
                <a:cs typeface="Arial"/>
              </a:rPr>
              <a:t> </a:t>
            </a:r>
            <a:r>
              <a:rPr sz="1500" spc="-5" dirty="0">
                <a:latin typeface="Cambria" pitchFamily="18" charset="0"/>
                <a:ea typeface="Cambria" pitchFamily="18" charset="0"/>
                <a:cs typeface="Arial"/>
              </a:rPr>
              <a:t>quickly</a:t>
            </a:r>
            <a:r>
              <a:rPr sz="1500" spc="5" dirty="0">
                <a:latin typeface="Cambria" pitchFamily="18" charset="0"/>
                <a:ea typeface="Cambria" pitchFamily="18" charset="0"/>
                <a:cs typeface="Arial"/>
              </a:rPr>
              <a:t> </a:t>
            </a:r>
            <a:r>
              <a:rPr sz="1500" dirty="0">
                <a:latin typeface="Cambria" pitchFamily="18" charset="0"/>
                <a:ea typeface="Cambria" pitchFamily="18" charset="0"/>
                <a:cs typeface="Arial"/>
              </a:rPr>
              <a:t>than</a:t>
            </a:r>
            <a:r>
              <a:rPr sz="1500" spc="10" dirty="0">
                <a:latin typeface="Cambria" pitchFamily="18" charset="0"/>
                <a:ea typeface="Cambria" pitchFamily="18" charset="0"/>
                <a:cs typeface="Arial"/>
              </a:rPr>
              <a:t> </a:t>
            </a:r>
            <a:r>
              <a:rPr sz="1500" spc="-5" dirty="0">
                <a:latin typeface="Cambria" pitchFamily="18" charset="0"/>
                <a:ea typeface="Cambria" pitchFamily="18" charset="0"/>
                <a:cs typeface="Arial"/>
              </a:rPr>
              <a:t>its</a:t>
            </a:r>
            <a:r>
              <a:rPr sz="1500" spc="5" dirty="0">
                <a:latin typeface="Cambria" pitchFamily="18" charset="0"/>
                <a:ea typeface="Cambria" pitchFamily="18" charset="0"/>
                <a:cs typeface="Arial"/>
              </a:rPr>
              <a:t> </a:t>
            </a:r>
            <a:r>
              <a:rPr sz="1500" spc="-5" dirty="0">
                <a:latin typeface="Cambria" pitchFamily="18" charset="0"/>
                <a:ea typeface="Cambria" pitchFamily="18" charset="0"/>
                <a:cs typeface="Arial"/>
              </a:rPr>
              <a:t>TV</a:t>
            </a:r>
            <a:r>
              <a:rPr sz="1500" spc="5" dirty="0">
                <a:latin typeface="Cambria" pitchFamily="18" charset="0"/>
                <a:ea typeface="Cambria" pitchFamily="18" charset="0"/>
                <a:cs typeface="Arial"/>
              </a:rPr>
              <a:t> </a:t>
            </a:r>
            <a:r>
              <a:rPr sz="1500" spc="-5" dirty="0">
                <a:latin typeface="Cambria" pitchFamily="18" charset="0"/>
                <a:ea typeface="Cambria" pitchFamily="18" charset="0"/>
                <a:cs typeface="Arial"/>
              </a:rPr>
              <a:t>show</a:t>
            </a:r>
            <a:r>
              <a:rPr sz="1500" spc="10" dirty="0">
                <a:latin typeface="Cambria" pitchFamily="18" charset="0"/>
                <a:ea typeface="Cambria" pitchFamily="18" charset="0"/>
                <a:cs typeface="Arial"/>
              </a:rPr>
              <a:t> </a:t>
            </a:r>
            <a:r>
              <a:rPr sz="1500" spc="-20" dirty="0">
                <a:latin typeface="Cambria" pitchFamily="18" charset="0"/>
                <a:ea typeface="Cambria" pitchFamily="18" charset="0"/>
                <a:cs typeface="Arial"/>
              </a:rPr>
              <a:t>library.</a:t>
            </a:r>
            <a:r>
              <a:rPr sz="1500" spc="5" dirty="0">
                <a:latin typeface="Cambria" pitchFamily="18" charset="0"/>
                <a:ea typeface="Cambria" pitchFamily="18" charset="0"/>
                <a:cs typeface="Arial"/>
              </a:rPr>
              <a:t> </a:t>
            </a:r>
            <a:r>
              <a:rPr sz="1500" spc="-5" dirty="0">
                <a:latin typeface="Cambria" pitchFamily="18" charset="0"/>
                <a:ea typeface="Cambria" pitchFamily="18" charset="0"/>
                <a:cs typeface="Arial"/>
              </a:rPr>
              <a:t>It </a:t>
            </a:r>
            <a:r>
              <a:rPr sz="1500" dirty="0">
                <a:latin typeface="Cambria" pitchFamily="18" charset="0"/>
                <a:ea typeface="Cambria" pitchFamily="18" charset="0"/>
                <a:cs typeface="Arial"/>
              </a:rPr>
              <a:t> </a:t>
            </a:r>
            <a:r>
              <a:rPr sz="1500" spc="-5" dirty="0">
                <a:latin typeface="Cambria" pitchFamily="18" charset="0"/>
                <a:ea typeface="Cambria" pitchFamily="18" charset="0"/>
                <a:cs typeface="Arial"/>
              </a:rPr>
              <a:t>looks </a:t>
            </a:r>
            <a:r>
              <a:rPr sz="1500" dirty="0">
                <a:latin typeface="Cambria" pitchFamily="18" charset="0"/>
                <a:ea typeface="Cambria" pitchFamily="18" charset="0"/>
                <a:cs typeface="Arial"/>
              </a:rPr>
              <a:t>that </a:t>
            </a:r>
            <a:r>
              <a:rPr sz="1500" spc="-5" dirty="0">
                <a:latin typeface="Cambria" pitchFamily="18" charset="0"/>
                <a:ea typeface="Cambria" pitchFamily="18" charset="0"/>
                <a:cs typeface="Arial"/>
              </a:rPr>
              <a:t>Netflix has prioritised adding more movie material over TV shows. The growth of </a:t>
            </a:r>
            <a:r>
              <a:rPr sz="1500" dirty="0">
                <a:latin typeface="Cambria" pitchFamily="18" charset="0"/>
                <a:ea typeface="Cambria" pitchFamily="18" charset="0"/>
                <a:cs typeface="Arial"/>
              </a:rPr>
              <a:t> </a:t>
            </a:r>
            <a:r>
              <a:rPr sz="1500" spc="-5" dirty="0">
                <a:latin typeface="Cambria" pitchFamily="18" charset="0"/>
                <a:ea typeface="Cambria" pitchFamily="18" charset="0"/>
                <a:cs typeface="Arial"/>
              </a:rPr>
              <a:t>movies has been significantly more pronounced </a:t>
            </a:r>
            <a:r>
              <a:rPr sz="1500" dirty="0">
                <a:latin typeface="Cambria" pitchFamily="18" charset="0"/>
                <a:ea typeface="Cambria" pitchFamily="18" charset="0"/>
                <a:cs typeface="Arial"/>
              </a:rPr>
              <a:t>than that </a:t>
            </a:r>
            <a:r>
              <a:rPr sz="1500" spc="-5" dirty="0">
                <a:latin typeface="Cambria" pitchFamily="18" charset="0"/>
                <a:ea typeface="Cambria" pitchFamily="18" charset="0"/>
                <a:cs typeface="Arial"/>
              </a:rPr>
              <a:t>of TV shows.More content is </a:t>
            </a:r>
            <a:r>
              <a:rPr sz="1500" dirty="0">
                <a:latin typeface="Cambria" pitchFamily="18" charset="0"/>
                <a:ea typeface="Cambria" pitchFamily="18" charset="0"/>
                <a:cs typeface="Arial"/>
              </a:rPr>
              <a:t> </a:t>
            </a:r>
            <a:r>
              <a:rPr sz="1500" spc="-5" dirty="0">
                <a:latin typeface="Cambria" pitchFamily="18" charset="0"/>
                <a:ea typeface="Cambria" pitchFamily="18" charset="0"/>
                <a:cs typeface="Arial"/>
              </a:rPr>
              <a:t>released over </a:t>
            </a:r>
            <a:r>
              <a:rPr sz="1500" dirty="0">
                <a:latin typeface="Cambria" pitchFamily="18" charset="0"/>
                <a:ea typeface="Cambria" pitchFamily="18" charset="0"/>
                <a:cs typeface="Arial"/>
              </a:rPr>
              <a:t>the </a:t>
            </a:r>
            <a:r>
              <a:rPr sz="1500" spc="-5" dirty="0">
                <a:latin typeface="Cambria" pitchFamily="18" charset="0"/>
                <a:ea typeface="Cambria" pitchFamily="18" charset="0"/>
                <a:cs typeface="Arial"/>
              </a:rPr>
              <a:t>Christmas season </a:t>
            </a:r>
            <a:r>
              <a:rPr sz="1500" spc="-10" dirty="0">
                <a:latin typeface="Cambria" pitchFamily="18" charset="0"/>
                <a:ea typeface="Cambria" pitchFamily="18" charset="0"/>
                <a:cs typeface="Arial"/>
              </a:rPr>
              <a:t>(October, </a:t>
            </a:r>
            <a:r>
              <a:rPr sz="1500" spc="-15" dirty="0">
                <a:latin typeface="Cambria" pitchFamily="18" charset="0"/>
                <a:ea typeface="Cambria" pitchFamily="18" charset="0"/>
                <a:cs typeface="Arial"/>
              </a:rPr>
              <a:t>November, December, </a:t>
            </a:r>
            <a:r>
              <a:rPr sz="1500" spc="-5" dirty="0">
                <a:latin typeface="Cambria" pitchFamily="18" charset="0"/>
                <a:ea typeface="Cambria" pitchFamily="18" charset="0"/>
                <a:cs typeface="Arial"/>
              </a:rPr>
              <a:t>and January). There are </a:t>
            </a:r>
            <a:r>
              <a:rPr sz="1500" spc="-405" dirty="0">
                <a:latin typeface="Cambria" pitchFamily="18" charset="0"/>
                <a:ea typeface="Cambria" pitchFamily="18" charset="0"/>
                <a:cs typeface="Arial"/>
              </a:rPr>
              <a:t> </a:t>
            </a:r>
            <a:r>
              <a:rPr sz="1500" spc="-5" dirty="0">
                <a:latin typeface="Cambria" pitchFamily="18" charset="0"/>
                <a:ea typeface="Cambria" pitchFamily="18" charset="0"/>
                <a:cs typeface="Arial"/>
              </a:rPr>
              <a:t>more movies released each month compared </a:t>
            </a:r>
            <a:r>
              <a:rPr sz="1500" dirty="0">
                <a:latin typeface="Cambria" pitchFamily="18" charset="0"/>
                <a:ea typeface="Cambria" pitchFamily="18" charset="0"/>
                <a:cs typeface="Arial"/>
              </a:rPr>
              <a:t>to </a:t>
            </a:r>
            <a:r>
              <a:rPr sz="1500" spc="-5" dirty="0">
                <a:latin typeface="Cambria" pitchFamily="18" charset="0"/>
                <a:ea typeface="Cambria" pitchFamily="18" charset="0"/>
                <a:cs typeface="Arial"/>
              </a:rPr>
              <a:t>TV shows.Documentaries are </a:t>
            </a:r>
            <a:r>
              <a:rPr sz="1500" dirty="0">
                <a:latin typeface="Cambria" pitchFamily="18" charset="0"/>
                <a:ea typeface="Cambria" pitchFamily="18" charset="0"/>
                <a:cs typeface="Arial"/>
              </a:rPr>
              <a:t>the </a:t>
            </a:r>
            <a:r>
              <a:rPr sz="1500" spc="-5" dirty="0">
                <a:latin typeface="Cambria" pitchFamily="18" charset="0"/>
                <a:ea typeface="Cambria" pitchFamily="18" charset="0"/>
                <a:cs typeface="Arial"/>
              </a:rPr>
              <a:t>most </a:t>
            </a:r>
            <a:r>
              <a:rPr sz="1500" dirty="0">
                <a:latin typeface="Cambria" pitchFamily="18" charset="0"/>
                <a:ea typeface="Cambria" pitchFamily="18" charset="0"/>
                <a:cs typeface="Arial"/>
              </a:rPr>
              <a:t> </a:t>
            </a:r>
            <a:r>
              <a:rPr sz="1500" spc="-5" dirty="0">
                <a:latin typeface="Cambria" pitchFamily="18" charset="0"/>
                <a:ea typeface="Cambria" pitchFamily="18" charset="0"/>
                <a:cs typeface="Arial"/>
              </a:rPr>
              <a:t>popular Netflix </a:t>
            </a:r>
            <a:r>
              <a:rPr sz="1500" spc="-20" dirty="0">
                <a:latin typeface="Cambria" pitchFamily="18" charset="0"/>
                <a:ea typeface="Cambria" pitchFamily="18" charset="0"/>
                <a:cs typeface="Arial"/>
              </a:rPr>
              <a:t>category, </a:t>
            </a:r>
            <a:r>
              <a:rPr sz="1500" dirty="0">
                <a:latin typeface="Cambria" pitchFamily="18" charset="0"/>
                <a:ea typeface="Cambria" pitchFamily="18" charset="0"/>
                <a:cs typeface="Arial"/>
              </a:rPr>
              <a:t>followed </a:t>
            </a:r>
            <a:r>
              <a:rPr sz="1500" spc="-5" dirty="0">
                <a:latin typeface="Cambria" pitchFamily="18" charset="0"/>
                <a:ea typeface="Cambria" pitchFamily="18" charset="0"/>
                <a:cs typeface="Arial"/>
              </a:rPr>
              <a:t>by stand-up </a:t>
            </a:r>
            <a:r>
              <a:rPr sz="1500" spc="-20" dirty="0">
                <a:latin typeface="Cambria" pitchFamily="18" charset="0"/>
                <a:ea typeface="Cambria" pitchFamily="18" charset="0"/>
                <a:cs typeface="Arial"/>
              </a:rPr>
              <a:t>comedy, </a:t>
            </a:r>
            <a:r>
              <a:rPr sz="1500" spc="-5" dirty="0">
                <a:latin typeface="Cambria" pitchFamily="18" charset="0"/>
                <a:ea typeface="Cambria" pitchFamily="18" charset="0"/>
                <a:cs typeface="Arial"/>
              </a:rPr>
              <a:t>dramas, and </a:t>
            </a:r>
            <a:r>
              <a:rPr sz="1500" dirty="0">
                <a:latin typeface="Cambria" pitchFamily="18" charset="0"/>
                <a:ea typeface="Cambria" pitchFamily="18" charset="0"/>
                <a:cs typeface="Arial"/>
              </a:rPr>
              <a:t>foreign films. </a:t>
            </a:r>
            <a:r>
              <a:rPr sz="1500" spc="-5" dirty="0">
                <a:latin typeface="Cambria" pitchFamily="18" charset="0"/>
                <a:ea typeface="Cambria" pitchFamily="18" charset="0"/>
                <a:cs typeface="Arial"/>
              </a:rPr>
              <a:t>Kids TV is </a:t>
            </a:r>
            <a:r>
              <a:rPr sz="1500" spc="-405" dirty="0">
                <a:latin typeface="Cambria" pitchFamily="18" charset="0"/>
                <a:ea typeface="Cambria" pitchFamily="18" charset="0"/>
                <a:cs typeface="Arial"/>
              </a:rPr>
              <a:t> </a:t>
            </a:r>
            <a:r>
              <a:rPr sz="1500" dirty="0">
                <a:latin typeface="Cambria" pitchFamily="18" charset="0"/>
                <a:ea typeface="Cambria" pitchFamily="18" charset="0"/>
                <a:cs typeface="Arial"/>
              </a:rPr>
              <a:t>the</a:t>
            </a:r>
            <a:r>
              <a:rPr sz="1500" spc="-10" dirty="0">
                <a:latin typeface="Cambria" pitchFamily="18" charset="0"/>
                <a:ea typeface="Cambria" pitchFamily="18" charset="0"/>
                <a:cs typeface="Arial"/>
              </a:rPr>
              <a:t> </a:t>
            </a:r>
            <a:r>
              <a:rPr sz="1500" spc="-5" dirty="0">
                <a:latin typeface="Cambria" pitchFamily="18" charset="0"/>
                <a:ea typeface="Cambria" pitchFamily="18" charset="0"/>
                <a:cs typeface="Arial"/>
              </a:rPr>
              <a:t>most well-liked Netflix TV shows</a:t>
            </a:r>
            <a:r>
              <a:rPr sz="1500" spc="-5" dirty="0" smtClean="0">
                <a:latin typeface="Cambria" pitchFamily="18" charset="0"/>
                <a:ea typeface="Cambria" pitchFamily="18" charset="0"/>
                <a:cs typeface="Arial"/>
              </a:rPr>
              <a:t>.</a:t>
            </a:r>
            <a:endParaRPr lang="en-GB" sz="1500" spc="-5" dirty="0" smtClean="0">
              <a:latin typeface="Cambria" pitchFamily="18" charset="0"/>
              <a:ea typeface="Cambria" pitchFamily="18" charset="0"/>
              <a:cs typeface="Arial"/>
            </a:endParaRPr>
          </a:p>
          <a:p>
            <a:pPr marL="356235" marR="5080" indent="-344170">
              <a:lnSpc>
                <a:spcPct val="114999"/>
              </a:lnSpc>
              <a:spcBef>
                <a:spcPts val="100"/>
              </a:spcBef>
              <a:buChar char="●"/>
              <a:tabLst>
                <a:tab pos="356235" algn="l"/>
                <a:tab pos="356870" algn="l"/>
              </a:tabLst>
            </a:pPr>
            <a:endParaRPr sz="1500" dirty="0">
              <a:latin typeface="Cambria" pitchFamily="18" charset="0"/>
              <a:ea typeface="Cambria" pitchFamily="18" charset="0"/>
              <a:cs typeface="Arial"/>
            </a:endParaRPr>
          </a:p>
          <a:p>
            <a:pPr marL="356235" marR="79375" indent="-344170" algn="just">
              <a:lnSpc>
                <a:spcPct val="114999"/>
              </a:lnSpc>
              <a:buChar char="●"/>
              <a:tabLst>
                <a:tab pos="356870" algn="l"/>
              </a:tabLst>
            </a:pPr>
            <a:r>
              <a:rPr sz="1500" spc="-5" dirty="0">
                <a:latin typeface="Cambria" pitchFamily="18" charset="0"/>
                <a:ea typeface="Cambria" pitchFamily="18" charset="0"/>
                <a:cs typeface="Arial"/>
              </a:rPr>
              <a:t>The majority of movies durations last between 90 and 120 minutes. </a:t>
            </a:r>
            <a:r>
              <a:rPr sz="1500" dirty="0">
                <a:latin typeface="Cambria" pitchFamily="18" charset="0"/>
                <a:ea typeface="Cambria" pitchFamily="18" charset="0"/>
                <a:cs typeface="Arial"/>
              </a:rPr>
              <a:t>Most tv </a:t>
            </a:r>
            <a:r>
              <a:rPr sz="1500" spc="-5" dirty="0">
                <a:latin typeface="Cambria" pitchFamily="18" charset="0"/>
                <a:ea typeface="Cambria" pitchFamily="18" charset="0"/>
                <a:cs typeface="Arial"/>
              </a:rPr>
              <a:t>shows have just </a:t>
            </a:r>
            <a:r>
              <a:rPr sz="1500" dirty="0">
                <a:latin typeface="Cambria" pitchFamily="18" charset="0"/>
                <a:ea typeface="Cambria" pitchFamily="18" charset="0"/>
                <a:cs typeface="Arial"/>
              </a:rPr>
              <a:t> </a:t>
            </a:r>
            <a:r>
              <a:rPr sz="1500" spc="-5" dirty="0">
                <a:latin typeface="Cambria" pitchFamily="18" charset="0"/>
                <a:ea typeface="Cambria" pitchFamily="18" charset="0"/>
                <a:cs typeface="Arial"/>
              </a:rPr>
              <a:t>one season. The lengthiest average runtimes are </a:t>
            </a:r>
            <a:r>
              <a:rPr sz="1500" dirty="0">
                <a:latin typeface="Cambria" pitchFamily="18" charset="0"/>
                <a:ea typeface="Cambria" pitchFamily="18" charset="0"/>
                <a:cs typeface="Arial"/>
              </a:rPr>
              <a:t>found </a:t>
            </a:r>
            <a:r>
              <a:rPr sz="1500" spc="-5" dirty="0">
                <a:latin typeface="Cambria" pitchFamily="18" charset="0"/>
                <a:ea typeface="Cambria" pitchFamily="18" charset="0"/>
                <a:cs typeface="Arial"/>
              </a:rPr>
              <a:t>in NC-17 rated movies. The average </a:t>
            </a:r>
            <a:r>
              <a:rPr sz="1500" dirty="0">
                <a:latin typeface="Cambria" pitchFamily="18" charset="0"/>
                <a:ea typeface="Cambria" pitchFamily="18" charset="0"/>
                <a:cs typeface="Arial"/>
              </a:rPr>
              <a:t> </a:t>
            </a:r>
            <a:r>
              <a:rPr sz="1500" spc="-5" dirty="0">
                <a:latin typeface="Cambria" pitchFamily="18" charset="0"/>
                <a:ea typeface="Cambria" pitchFamily="18" charset="0"/>
                <a:cs typeface="Arial"/>
              </a:rPr>
              <a:t>duration of movies with </a:t>
            </a:r>
            <a:r>
              <a:rPr sz="1500" dirty="0">
                <a:latin typeface="Cambria" pitchFamily="18" charset="0"/>
                <a:ea typeface="Cambria" pitchFamily="18" charset="0"/>
                <a:cs typeface="Arial"/>
              </a:rPr>
              <a:t>a </a:t>
            </a:r>
            <a:r>
              <a:rPr sz="1500" spc="-25" dirty="0">
                <a:latin typeface="Cambria" pitchFamily="18" charset="0"/>
                <a:ea typeface="Cambria" pitchFamily="18" charset="0"/>
                <a:cs typeface="Arial"/>
              </a:rPr>
              <a:t>TV-Y </a:t>
            </a:r>
            <a:r>
              <a:rPr sz="1500" spc="-5" dirty="0">
                <a:latin typeface="Cambria" pitchFamily="18" charset="0"/>
                <a:ea typeface="Cambria" pitchFamily="18" charset="0"/>
                <a:cs typeface="Arial"/>
              </a:rPr>
              <a:t>rating is </a:t>
            </a:r>
            <a:r>
              <a:rPr sz="1500" dirty="0">
                <a:latin typeface="Cambria" pitchFamily="18" charset="0"/>
                <a:ea typeface="Cambria" pitchFamily="18" charset="0"/>
                <a:cs typeface="Arial"/>
              </a:rPr>
              <a:t>the </a:t>
            </a:r>
            <a:r>
              <a:rPr sz="1500" spc="-5" dirty="0">
                <a:latin typeface="Cambria" pitchFamily="18" charset="0"/>
                <a:ea typeface="Cambria" pitchFamily="18" charset="0"/>
                <a:cs typeface="Arial"/>
              </a:rPr>
              <a:t>shortest. The geograph visualisations show </a:t>
            </a:r>
            <a:r>
              <a:rPr sz="1500" dirty="0">
                <a:latin typeface="Cambria" pitchFamily="18" charset="0"/>
                <a:ea typeface="Cambria" pitchFamily="18" charset="0"/>
                <a:cs typeface="Arial"/>
              </a:rPr>
              <a:t>that </a:t>
            </a:r>
            <a:r>
              <a:rPr sz="1500" spc="-405" dirty="0">
                <a:latin typeface="Cambria" pitchFamily="18" charset="0"/>
                <a:ea typeface="Cambria" pitchFamily="18" charset="0"/>
                <a:cs typeface="Arial"/>
              </a:rPr>
              <a:t> </a:t>
            </a:r>
            <a:r>
              <a:rPr sz="1500" dirty="0">
                <a:latin typeface="Cambria" pitchFamily="18" charset="0"/>
                <a:ea typeface="Cambria" pitchFamily="18" charset="0"/>
                <a:cs typeface="Arial"/>
              </a:rPr>
              <a:t>the</a:t>
            </a:r>
            <a:r>
              <a:rPr sz="1500" spc="-10" dirty="0">
                <a:latin typeface="Cambria" pitchFamily="18" charset="0"/>
                <a:ea typeface="Cambria" pitchFamily="18" charset="0"/>
                <a:cs typeface="Arial"/>
              </a:rPr>
              <a:t> </a:t>
            </a:r>
            <a:r>
              <a:rPr sz="1500" spc="-5" dirty="0">
                <a:latin typeface="Cambria" pitchFamily="18" charset="0"/>
                <a:ea typeface="Cambria" pitchFamily="18" charset="0"/>
                <a:cs typeface="Arial"/>
              </a:rPr>
              <a:t>United States</a:t>
            </a:r>
            <a:r>
              <a:rPr sz="1500" spc="-10" dirty="0">
                <a:latin typeface="Cambria" pitchFamily="18" charset="0"/>
                <a:ea typeface="Cambria" pitchFamily="18" charset="0"/>
                <a:cs typeface="Arial"/>
              </a:rPr>
              <a:t> </a:t>
            </a:r>
            <a:r>
              <a:rPr sz="1500" spc="-5" dirty="0">
                <a:latin typeface="Cambria" pitchFamily="18" charset="0"/>
                <a:ea typeface="Cambria" pitchFamily="18" charset="0"/>
                <a:cs typeface="Arial"/>
              </a:rPr>
              <a:t>and India are</a:t>
            </a:r>
            <a:r>
              <a:rPr sz="1500" spc="-10" dirty="0">
                <a:latin typeface="Cambria" pitchFamily="18" charset="0"/>
                <a:ea typeface="Cambria" pitchFamily="18" charset="0"/>
                <a:cs typeface="Arial"/>
              </a:rPr>
              <a:t> </a:t>
            </a:r>
            <a:r>
              <a:rPr sz="1500" dirty="0">
                <a:latin typeface="Cambria" pitchFamily="18" charset="0"/>
                <a:ea typeface="Cambria" pitchFamily="18" charset="0"/>
                <a:cs typeface="Arial"/>
              </a:rPr>
              <a:t>the</a:t>
            </a:r>
            <a:r>
              <a:rPr sz="1500" spc="-5" dirty="0">
                <a:latin typeface="Cambria" pitchFamily="18" charset="0"/>
                <a:ea typeface="Cambria" pitchFamily="18" charset="0"/>
                <a:cs typeface="Arial"/>
              </a:rPr>
              <a:t> </a:t>
            </a:r>
            <a:r>
              <a:rPr sz="1500" dirty="0">
                <a:latin typeface="Cambria" pitchFamily="18" charset="0"/>
                <a:ea typeface="Cambria" pitchFamily="18" charset="0"/>
                <a:cs typeface="Arial"/>
              </a:rPr>
              <a:t>two</a:t>
            </a:r>
            <a:r>
              <a:rPr sz="1500" spc="-5" dirty="0">
                <a:latin typeface="Cambria" pitchFamily="18" charset="0"/>
                <a:ea typeface="Cambria" pitchFamily="18" charset="0"/>
                <a:cs typeface="Arial"/>
              </a:rPr>
              <a:t> countries</a:t>
            </a:r>
            <a:r>
              <a:rPr sz="1500" spc="-10" dirty="0">
                <a:latin typeface="Cambria" pitchFamily="18" charset="0"/>
                <a:ea typeface="Cambria" pitchFamily="18" charset="0"/>
                <a:cs typeface="Arial"/>
              </a:rPr>
              <a:t> </a:t>
            </a:r>
            <a:r>
              <a:rPr sz="1500" dirty="0">
                <a:latin typeface="Cambria" pitchFamily="18" charset="0"/>
                <a:ea typeface="Cambria" pitchFamily="18" charset="0"/>
                <a:cs typeface="Arial"/>
              </a:rPr>
              <a:t>that</a:t>
            </a:r>
            <a:r>
              <a:rPr sz="1500" spc="-5" dirty="0">
                <a:latin typeface="Cambria" pitchFamily="18" charset="0"/>
                <a:ea typeface="Cambria" pitchFamily="18" charset="0"/>
                <a:cs typeface="Arial"/>
              </a:rPr>
              <a:t> produce </a:t>
            </a:r>
            <a:r>
              <a:rPr sz="1500" dirty="0">
                <a:latin typeface="Cambria" pitchFamily="18" charset="0"/>
                <a:ea typeface="Cambria" pitchFamily="18" charset="0"/>
                <a:cs typeface="Arial"/>
              </a:rPr>
              <a:t>the</a:t>
            </a:r>
            <a:r>
              <a:rPr sz="1500" spc="-10" dirty="0">
                <a:latin typeface="Cambria" pitchFamily="18" charset="0"/>
                <a:ea typeface="Cambria" pitchFamily="18" charset="0"/>
                <a:cs typeface="Arial"/>
              </a:rPr>
              <a:t> </a:t>
            </a:r>
            <a:r>
              <a:rPr sz="1500" spc="-5" dirty="0">
                <a:latin typeface="Cambria" pitchFamily="18" charset="0"/>
                <a:ea typeface="Cambria" pitchFamily="18" charset="0"/>
                <a:cs typeface="Arial"/>
              </a:rPr>
              <a:t>most content.</a:t>
            </a:r>
            <a:endParaRPr sz="1500" dirty="0">
              <a:latin typeface="Cambria" pitchFamily="18" charset="0"/>
              <a:ea typeface="Cambria" pitchFamily="18" charset="0"/>
              <a:cs typeface="Arial"/>
            </a:endParaRPr>
          </a:p>
        </p:txBody>
      </p:sp>
      <p:sp>
        <p:nvSpPr>
          <p:cNvPr id="4" name="object 4"/>
          <p:cNvSpPr txBox="1">
            <a:spLocks noGrp="1"/>
          </p:cNvSpPr>
          <p:nvPr>
            <p:ph type="title"/>
          </p:nvPr>
        </p:nvSpPr>
        <p:spPr>
          <a:xfrm>
            <a:off x="228600" y="212495"/>
            <a:ext cx="7355475" cy="551433"/>
          </a:xfrm>
          <a:prstGeom prst="rect">
            <a:avLst/>
          </a:prstGeom>
        </p:spPr>
        <p:txBody>
          <a:bodyPr vert="horz" wrap="square" lIns="0" tIns="12700" rIns="0" bIns="0" rtlCol="0">
            <a:spAutoFit/>
          </a:bodyPr>
          <a:lstStyle/>
          <a:p>
            <a:pPr marL="12700">
              <a:lnSpc>
                <a:spcPct val="100000"/>
              </a:lnSpc>
              <a:spcBef>
                <a:spcPts val="100"/>
              </a:spcBef>
            </a:pPr>
            <a:r>
              <a:rPr sz="3500" spc="-10" dirty="0">
                <a:latin typeface="Georgia" pitchFamily="18" charset="0"/>
              </a:rPr>
              <a:t>Summary</a:t>
            </a:r>
            <a:r>
              <a:rPr sz="3500" spc="-50" dirty="0">
                <a:latin typeface="Georgia" pitchFamily="18" charset="0"/>
              </a:rPr>
              <a:t> </a:t>
            </a:r>
            <a:r>
              <a:rPr sz="3500" spc="-5" dirty="0">
                <a:latin typeface="Georgia" pitchFamily="18" charset="0"/>
              </a:rPr>
              <a:t>and</a:t>
            </a:r>
            <a:r>
              <a:rPr sz="3500" spc="-45" dirty="0">
                <a:latin typeface="Georgia" pitchFamily="18" charset="0"/>
              </a:rPr>
              <a:t> </a:t>
            </a:r>
            <a:r>
              <a:rPr sz="3500" spc="-5" dirty="0">
                <a:latin typeface="Georgia" pitchFamily="18" charset="0"/>
              </a:rPr>
              <a:t>Conclusion:</a:t>
            </a:r>
            <a:endParaRPr sz="3500" dirty="0">
              <a:latin typeface="Georgia" pitchFamily="18" charset="0"/>
            </a:endParaRPr>
          </a:p>
        </p:txBody>
      </p:sp>
      <p:sp>
        <p:nvSpPr>
          <p:cNvPr id="5" name="object 3"/>
          <p:cNvSpPr/>
          <p:nvPr/>
        </p:nvSpPr>
        <p:spPr>
          <a:xfrm>
            <a:off x="0" y="895349"/>
            <a:ext cx="9144000" cy="55245"/>
          </a:xfrm>
          <a:custGeom>
            <a:avLst/>
            <a:gdLst/>
            <a:ahLst/>
            <a:cxnLst/>
            <a:rect l="l" t="t" r="r" b="b"/>
            <a:pathLst>
              <a:path w="9144000" h="643889">
                <a:moveTo>
                  <a:pt x="0" y="0"/>
                </a:moveTo>
                <a:lnTo>
                  <a:pt x="9143999" y="0"/>
                </a:lnTo>
                <a:lnTo>
                  <a:pt x="9143999" y="643699"/>
                </a:lnTo>
                <a:lnTo>
                  <a:pt x="0" y="643699"/>
                </a:lnTo>
                <a:lnTo>
                  <a:pt x="0" y="0"/>
                </a:lnTo>
                <a:close/>
              </a:path>
            </a:pathLst>
          </a:custGeom>
          <a:solidFill>
            <a:srgbClr val="C00000"/>
          </a:solidFill>
        </p:spPr>
        <p:txBody>
          <a:bodyPr wrap="square" lIns="0" tIns="0" rIns="0" bIns="0" rtlCol="0"/>
          <a:lstStyle/>
          <a:p>
            <a:endParaRPr dirty="0"/>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86562" y="1334019"/>
            <a:ext cx="8773160" cy="2914131"/>
          </a:xfrm>
          <a:prstGeom prst="rect">
            <a:avLst/>
          </a:prstGeom>
        </p:spPr>
        <p:txBody>
          <a:bodyPr vert="horz" wrap="square" lIns="0" tIns="12700" rIns="0" bIns="0" rtlCol="0">
            <a:spAutoFit/>
          </a:bodyPr>
          <a:lstStyle/>
          <a:p>
            <a:pPr marL="356235" marR="71755" indent="-344170">
              <a:lnSpc>
                <a:spcPct val="114999"/>
              </a:lnSpc>
              <a:spcBef>
                <a:spcPts val="100"/>
              </a:spcBef>
              <a:buChar char="●"/>
              <a:tabLst>
                <a:tab pos="356235" algn="l"/>
                <a:tab pos="356870" algn="l"/>
              </a:tabLst>
            </a:pPr>
            <a:r>
              <a:rPr sz="1500" spc="-5" dirty="0">
                <a:latin typeface="Cambria" pitchFamily="18" charset="0"/>
                <a:ea typeface="Cambria" pitchFamily="18" charset="0"/>
                <a:cs typeface="Arial"/>
              </a:rPr>
              <a:t>The </a:t>
            </a:r>
            <a:r>
              <a:rPr sz="1500" spc="-15" dirty="0">
                <a:latin typeface="Cambria" pitchFamily="18" charset="0"/>
                <a:ea typeface="Cambria" pitchFamily="18" charset="0"/>
                <a:cs typeface="Arial"/>
              </a:rPr>
              <a:t>director, </a:t>
            </a:r>
            <a:r>
              <a:rPr sz="1500" spc="-5" dirty="0">
                <a:latin typeface="Cambria" pitchFamily="18" charset="0"/>
                <a:ea typeface="Cambria" pitchFamily="18" charset="0"/>
                <a:cs typeface="Arial"/>
              </a:rPr>
              <a:t>cast, </a:t>
            </a:r>
            <a:r>
              <a:rPr sz="1500" spc="-20" dirty="0">
                <a:latin typeface="Cambria" pitchFamily="18" charset="0"/>
                <a:ea typeface="Cambria" pitchFamily="18" charset="0"/>
                <a:cs typeface="Arial"/>
              </a:rPr>
              <a:t>country, </a:t>
            </a:r>
            <a:r>
              <a:rPr sz="1500" spc="-5" dirty="0">
                <a:latin typeface="Cambria" pitchFamily="18" charset="0"/>
                <a:ea typeface="Cambria" pitchFamily="18" charset="0"/>
                <a:cs typeface="Arial"/>
              </a:rPr>
              <a:t>genre, and description are chosen as </a:t>
            </a:r>
            <a:r>
              <a:rPr sz="1500" dirty="0">
                <a:latin typeface="Cambria" pitchFamily="18" charset="0"/>
                <a:ea typeface="Cambria" pitchFamily="18" charset="0"/>
                <a:cs typeface="Arial"/>
              </a:rPr>
              <a:t>the </a:t>
            </a:r>
            <a:r>
              <a:rPr sz="1500" spc="-5" dirty="0">
                <a:latin typeface="Cambria" pitchFamily="18" charset="0"/>
                <a:ea typeface="Cambria" pitchFamily="18" charset="0"/>
                <a:cs typeface="Arial"/>
              </a:rPr>
              <a:t>attributes </a:t>
            </a:r>
            <a:r>
              <a:rPr sz="1500" dirty="0">
                <a:latin typeface="Cambria" pitchFamily="18" charset="0"/>
                <a:ea typeface="Cambria" pitchFamily="18" charset="0"/>
                <a:cs typeface="Arial"/>
              </a:rPr>
              <a:t>to </a:t>
            </a:r>
            <a:r>
              <a:rPr sz="1500" spc="-5" dirty="0">
                <a:latin typeface="Cambria" pitchFamily="18" charset="0"/>
                <a:ea typeface="Cambria" pitchFamily="18" charset="0"/>
                <a:cs typeface="Arial"/>
              </a:rPr>
              <a:t>cluster </a:t>
            </a:r>
            <a:r>
              <a:rPr sz="1500" dirty="0">
                <a:latin typeface="Cambria" pitchFamily="18" charset="0"/>
                <a:ea typeface="Cambria" pitchFamily="18" charset="0"/>
                <a:cs typeface="Arial"/>
              </a:rPr>
              <a:t>the </a:t>
            </a:r>
            <a:r>
              <a:rPr sz="1500" spc="-405" dirty="0">
                <a:latin typeface="Cambria" pitchFamily="18" charset="0"/>
                <a:ea typeface="Cambria" pitchFamily="18" charset="0"/>
                <a:cs typeface="Arial"/>
              </a:rPr>
              <a:t> </a:t>
            </a:r>
            <a:r>
              <a:rPr sz="1500" spc="-5" dirty="0">
                <a:latin typeface="Cambria" pitchFamily="18" charset="0"/>
                <a:ea typeface="Cambria" pitchFamily="18" charset="0"/>
                <a:cs typeface="Arial"/>
              </a:rPr>
              <a:t>data based on. These attributes' values underwent </a:t>
            </a:r>
            <a:r>
              <a:rPr sz="1500" dirty="0">
                <a:latin typeface="Cambria" pitchFamily="18" charset="0"/>
                <a:ea typeface="Cambria" pitchFamily="18" charset="0"/>
                <a:cs typeface="Arial"/>
              </a:rPr>
              <a:t>tokenization, </a:t>
            </a:r>
            <a:r>
              <a:rPr sz="1500" spc="-5" dirty="0">
                <a:latin typeface="Cambria" pitchFamily="18" charset="0"/>
                <a:ea typeface="Cambria" pitchFamily="18" charset="0"/>
                <a:cs typeface="Arial"/>
              </a:rPr>
              <a:t>preprocessing, and </a:t>
            </a:r>
            <a:r>
              <a:rPr sz="1500" dirty="0">
                <a:latin typeface="Cambria" pitchFamily="18" charset="0"/>
                <a:ea typeface="Cambria" pitchFamily="18" charset="0"/>
                <a:cs typeface="Arial"/>
              </a:rPr>
              <a:t> </a:t>
            </a:r>
            <a:r>
              <a:rPr sz="1500" spc="-5" dirty="0">
                <a:latin typeface="Cambria" pitchFamily="18" charset="0"/>
                <a:ea typeface="Cambria" pitchFamily="18" charset="0"/>
                <a:cs typeface="Arial"/>
              </a:rPr>
              <a:t>vectorization using TFIDF </a:t>
            </a:r>
            <a:r>
              <a:rPr sz="1500" spc="-15" dirty="0">
                <a:latin typeface="Cambria" pitchFamily="18" charset="0"/>
                <a:ea typeface="Cambria" pitchFamily="18" charset="0"/>
                <a:cs typeface="Arial"/>
              </a:rPr>
              <a:t>vectorizer. </a:t>
            </a:r>
            <a:r>
              <a:rPr sz="1500" dirty="0">
                <a:latin typeface="Cambria" pitchFamily="18" charset="0"/>
                <a:ea typeface="Cambria" pitchFamily="18" charset="0"/>
                <a:cs typeface="Arial"/>
              </a:rPr>
              <a:t>A total </a:t>
            </a:r>
            <a:r>
              <a:rPr sz="1500" spc="-5" dirty="0">
                <a:latin typeface="Cambria" pitchFamily="18" charset="0"/>
                <a:ea typeface="Cambria" pitchFamily="18" charset="0"/>
                <a:cs typeface="Arial"/>
              </a:rPr>
              <a:t>of 20000 characteristics were produced </a:t>
            </a:r>
            <a:r>
              <a:rPr sz="1500" dirty="0">
                <a:latin typeface="Cambria" pitchFamily="18" charset="0"/>
                <a:ea typeface="Cambria" pitchFamily="18" charset="0"/>
                <a:cs typeface="Arial"/>
              </a:rPr>
              <a:t>through </a:t>
            </a:r>
            <a:r>
              <a:rPr sz="1500" spc="-405" dirty="0">
                <a:latin typeface="Cambria" pitchFamily="18" charset="0"/>
                <a:ea typeface="Cambria" pitchFamily="18" charset="0"/>
                <a:cs typeface="Arial"/>
              </a:rPr>
              <a:t> </a:t>
            </a:r>
            <a:r>
              <a:rPr sz="1500" spc="-5" dirty="0">
                <a:latin typeface="Cambria" pitchFamily="18" charset="0"/>
                <a:ea typeface="Cambria" pitchFamily="18" charset="0"/>
                <a:cs typeface="Arial"/>
              </a:rPr>
              <a:t>TFIDF vectorization. For </a:t>
            </a:r>
            <a:r>
              <a:rPr sz="1500" dirty="0">
                <a:latin typeface="Cambria" pitchFamily="18" charset="0"/>
                <a:ea typeface="Cambria" pitchFamily="18" charset="0"/>
                <a:cs typeface="Arial"/>
              </a:rPr>
              <a:t>the </a:t>
            </a:r>
            <a:r>
              <a:rPr sz="1500" spc="-5" dirty="0">
                <a:latin typeface="Cambria" pitchFamily="18" charset="0"/>
                <a:ea typeface="Cambria" pitchFamily="18" charset="0"/>
                <a:cs typeface="Arial"/>
              </a:rPr>
              <a:t>purpose of overcoming </a:t>
            </a:r>
            <a:r>
              <a:rPr sz="1500" dirty="0">
                <a:latin typeface="Cambria" pitchFamily="18" charset="0"/>
                <a:ea typeface="Cambria" pitchFamily="18" charset="0"/>
                <a:cs typeface="Arial"/>
              </a:rPr>
              <a:t>the </a:t>
            </a:r>
            <a:r>
              <a:rPr sz="1500" spc="-5" dirty="0">
                <a:latin typeface="Cambria" pitchFamily="18" charset="0"/>
                <a:ea typeface="Cambria" pitchFamily="18" charset="0"/>
                <a:cs typeface="Arial"/>
              </a:rPr>
              <a:t>dimensionality curse, we applied </a:t>
            </a:r>
            <a:r>
              <a:rPr sz="1500" dirty="0">
                <a:latin typeface="Cambria" pitchFamily="18" charset="0"/>
                <a:ea typeface="Cambria" pitchFamily="18" charset="0"/>
                <a:cs typeface="Arial"/>
              </a:rPr>
              <a:t> </a:t>
            </a:r>
            <a:r>
              <a:rPr sz="1500" spc="-5" dirty="0">
                <a:latin typeface="Cambria" pitchFamily="18" charset="0"/>
                <a:ea typeface="Cambria" pitchFamily="18" charset="0"/>
                <a:cs typeface="Arial"/>
              </a:rPr>
              <a:t>Principal Component Analysis </a:t>
            </a:r>
            <a:r>
              <a:rPr sz="1500" dirty="0">
                <a:latin typeface="Cambria" pitchFamily="18" charset="0"/>
                <a:ea typeface="Cambria" pitchFamily="18" charset="0"/>
                <a:cs typeface="Arial"/>
              </a:rPr>
              <a:t>(PCA). </a:t>
            </a:r>
            <a:r>
              <a:rPr sz="1500" spc="-5" dirty="0">
                <a:latin typeface="Cambria" pitchFamily="18" charset="0"/>
                <a:ea typeface="Cambria" pitchFamily="18" charset="0"/>
                <a:cs typeface="Arial"/>
              </a:rPr>
              <a:t>4000 components were able </a:t>
            </a:r>
            <a:r>
              <a:rPr sz="1500" dirty="0">
                <a:latin typeface="Cambria" pitchFamily="18" charset="0"/>
                <a:ea typeface="Cambria" pitchFamily="18" charset="0"/>
                <a:cs typeface="Arial"/>
              </a:rPr>
              <a:t>to </a:t>
            </a:r>
            <a:r>
              <a:rPr sz="1500" spc="-5" dirty="0">
                <a:latin typeface="Cambria" pitchFamily="18" charset="0"/>
                <a:ea typeface="Cambria" pitchFamily="18" charset="0"/>
                <a:cs typeface="Arial"/>
              </a:rPr>
              <a:t>capture more </a:t>
            </a:r>
            <a:r>
              <a:rPr sz="1500" dirty="0">
                <a:latin typeface="Cambria" pitchFamily="18" charset="0"/>
                <a:ea typeface="Cambria" pitchFamily="18" charset="0"/>
                <a:cs typeface="Arial"/>
              </a:rPr>
              <a:t>than </a:t>
            </a:r>
            <a:r>
              <a:rPr sz="1500" spc="-5" dirty="0">
                <a:latin typeface="Cambria" pitchFamily="18" charset="0"/>
                <a:ea typeface="Cambria" pitchFamily="18" charset="0"/>
                <a:cs typeface="Arial"/>
              </a:rPr>
              <a:t>80% </a:t>
            </a:r>
            <a:r>
              <a:rPr sz="1500" spc="-405" dirty="0">
                <a:latin typeface="Cambria" pitchFamily="18" charset="0"/>
                <a:ea typeface="Cambria" pitchFamily="18" charset="0"/>
                <a:cs typeface="Arial"/>
              </a:rPr>
              <a:t> </a:t>
            </a:r>
            <a:r>
              <a:rPr sz="1500" spc="-5" dirty="0">
                <a:latin typeface="Cambria" pitchFamily="18" charset="0"/>
                <a:ea typeface="Cambria" pitchFamily="18" charset="0"/>
                <a:cs typeface="Arial"/>
              </a:rPr>
              <a:t>of</a:t>
            </a:r>
            <a:r>
              <a:rPr sz="1500" spc="-10" dirty="0">
                <a:latin typeface="Cambria" pitchFamily="18" charset="0"/>
                <a:ea typeface="Cambria" pitchFamily="18" charset="0"/>
                <a:cs typeface="Arial"/>
              </a:rPr>
              <a:t> </a:t>
            </a:r>
            <a:r>
              <a:rPr sz="1500" spc="-5" dirty="0">
                <a:latin typeface="Cambria" pitchFamily="18" charset="0"/>
                <a:ea typeface="Cambria" pitchFamily="18" charset="0"/>
                <a:cs typeface="Arial"/>
              </a:rPr>
              <a:t>variance.</a:t>
            </a:r>
            <a:endParaRPr sz="1500" dirty="0">
              <a:latin typeface="Cambria" pitchFamily="18" charset="0"/>
              <a:ea typeface="Cambria" pitchFamily="18" charset="0"/>
              <a:cs typeface="Arial"/>
            </a:endParaRPr>
          </a:p>
          <a:p>
            <a:pPr marL="356235" indent="-344170">
              <a:lnSpc>
                <a:spcPct val="100000"/>
              </a:lnSpc>
              <a:spcBef>
                <a:spcPts val="270"/>
              </a:spcBef>
              <a:buFont typeface="Microsoft Sans Serif"/>
              <a:buChar char="●"/>
              <a:tabLst>
                <a:tab pos="356235" algn="l"/>
                <a:tab pos="356870" algn="l"/>
              </a:tabLst>
            </a:pPr>
            <a:r>
              <a:rPr sz="1500" spc="-5" dirty="0">
                <a:latin typeface="Cambria" pitchFamily="18" charset="0"/>
                <a:ea typeface="Cambria" pitchFamily="18" charset="0"/>
                <a:cs typeface="Arial"/>
              </a:rPr>
              <a:t>The</a:t>
            </a:r>
            <a:r>
              <a:rPr sz="1500" spc="-10" dirty="0">
                <a:latin typeface="Cambria" pitchFamily="18" charset="0"/>
                <a:ea typeface="Cambria" pitchFamily="18" charset="0"/>
                <a:cs typeface="Arial"/>
              </a:rPr>
              <a:t> </a:t>
            </a:r>
            <a:r>
              <a:rPr sz="1500" spc="-5" dirty="0">
                <a:latin typeface="Cambria" pitchFamily="18" charset="0"/>
                <a:ea typeface="Cambria" pitchFamily="18" charset="0"/>
                <a:cs typeface="Arial"/>
              </a:rPr>
              <a:t>ideal number</a:t>
            </a:r>
            <a:r>
              <a:rPr sz="1500" spc="-10" dirty="0">
                <a:latin typeface="Cambria" pitchFamily="18" charset="0"/>
                <a:ea typeface="Cambria" pitchFamily="18" charset="0"/>
                <a:cs typeface="Arial"/>
              </a:rPr>
              <a:t> </a:t>
            </a:r>
            <a:r>
              <a:rPr sz="1500" spc="-5" dirty="0">
                <a:latin typeface="Cambria" pitchFamily="18" charset="0"/>
                <a:ea typeface="Cambria" pitchFamily="18" charset="0"/>
                <a:cs typeface="Arial"/>
              </a:rPr>
              <a:t>of clusters</a:t>
            </a:r>
            <a:r>
              <a:rPr sz="1500" spc="-10" dirty="0">
                <a:latin typeface="Cambria" pitchFamily="18" charset="0"/>
                <a:ea typeface="Cambria" pitchFamily="18" charset="0"/>
                <a:cs typeface="Arial"/>
              </a:rPr>
              <a:t> </a:t>
            </a:r>
            <a:r>
              <a:rPr sz="1500" spc="-5" dirty="0">
                <a:latin typeface="Cambria" pitchFamily="18" charset="0"/>
                <a:ea typeface="Cambria" pitchFamily="18" charset="0"/>
                <a:cs typeface="Arial"/>
              </a:rPr>
              <a:t>was </a:t>
            </a:r>
            <a:r>
              <a:rPr sz="1500" dirty="0">
                <a:latin typeface="Cambria" pitchFamily="18" charset="0"/>
                <a:ea typeface="Cambria" pitchFamily="18" charset="0"/>
                <a:cs typeface="Arial"/>
              </a:rPr>
              <a:t>found</a:t>
            </a:r>
            <a:r>
              <a:rPr sz="1500" spc="-5" dirty="0">
                <a:latin typeface="Cambria" pitchFamily="18" charset="0"/>
                <a:ea typeface="Cambria" pitchFamily="18" charset="0"/>
                <a:cs typeface="Arial"/>
              </a:rPr>
              <a:t> </a:t>
            </a:r>
            <a:r>
              <a:rPr sz="1500" dirty="0">
                <a:latin typeface="Cambria" pitchFamily="18" charset="0"/>
                <a:ea typeface="Cambria" pitchFamily="18" charset="0"/>
                <a:cs typeface="Arial"/>
              </a:rPr>
              <a:t>to</a:t>
            </a:r>
            <a:r>
              <a:rPr sz="1500" spc="-10" dirty="0">
                <a:latin typeface="Cambria" pitchFamily="18" charset="0"/>
                <a:ea typeface="Cambria" pitchFamily="18" charset="0"/>
                <a:cs typeface="Arial"/>
              </a:rPr>
              <a:t> </a:t>
            </a:r>
            <a:r>
              <a:rPr sz="1500" spc="-5" dirty="0">
                <a:latin typeface="Cambria" pitchFamily="18" charset="0"/>
                <a:ea typeface="Cambria" pitchFamily="18" charset="0"/>
                <a:cs typeface="Arial"/>
              </a:rPr>
              <a:t>be six</a:t>
            </a:r>
            <a:r>
              <a:rPr sz="1500" spc="-10" dirty="0">
                <a:latin typeface="Cambria" pitchFamily="18" charset="0"/>
                <a:ea typeface="Cambria" pitchFamily="18" charset="0"/>
                <a:cs typeface="Arial"/>
              </a:rPr>
              <a:t> </a:t>
            </a:r>
            <a:r>
              <a:rPr sz="1500" spc="-5" dirty="0">
                <a:latin typeface="Cambria" pitchFamily="18" charset="0"/>
                <a:ea typeface="Cambria" pitchFamily="18" charset="0"/>
                <a:cs typeface="Arial"/>
              </a:rPr>
              <a:t>when we </a:t>
            </a:r>
            <a:r>
              <a:rPr sz="1500" dirty="0">
                <a:latin typeface="Cambria" pitchFamily="18" charset="0"/>
                <a:ea typeface="Cambria" pitchFamily="18" charset="0"/>
                <a:cs typeface="Arial"/>
              </a:rPr>
              <a:t>first</a:t>
            </a:r>
            <a:r>
              <a:rPr sz="1500" spc="-10" dirty="0">
                <a:latin typeface="Cambria" pitchFamily="18" charset="0"/>
                <a:ea typeface="Cambria" pitchFamily="18" charset="0"/>
                <a:cs typeface="Arial"/>
              </a:rPr>
              <a:t> </a:t>
            </a:r>
            <a:r>
              <a:rPr sz="1500" spc="-5" dirty="0">
                <a:latin typeface="Cambria" pitchFamily="18" charset="0"/>
                <a:ea typeface="Cambria" pitchFamily="18" charset="0"/>
                <a:cs typeface="Arial"/>
              </a:rPr>
              <a:t>created clusters</a:t>
            </a:r>
            <a:r>
              <a:rPr sz="1500" spc="-10" dirty="0">
                <a:latin typeface="Cambria" pitchFamily="18" charset="0"/>
                <a:ea typeface="Cambria" pitchFamily="18" charset="0"/>
                <a:cs typeface="Arial"/>
              </a:rPr>
              <a:t> </a:t>
            </a:r>
            <a:r>
              <a:rPr sz="1500" spc="-5" dirty="0">
                <a:latin typeface="Cambria" pitchFamily="18" charset="0"/>
                <a:ea typeface="Cambria" pitchFamily="18" charset="0"/>
                <a:cs typeface="Arial"/>
              </a:rPr>
              <a:t>using </a:t>
            </a:r>
            <a:r>
              <a:rPr sz="1500" dirty="0">
                <a:latin typeface="Cambria" pitchFamily="18" charset="0"/>
                <a:ea typeface="Cambria" pitchFamily="18" charset="0"/>
                <a:cs typeface="Arial"/>
              </a:rPr>
              <a:t>the</a:t>
            </a:r>
          </a:p>
          <a:p>
            <a:pPr marL="356235" marR="5080">
              <a:lnSpc>
                <a:spcPct val="114999"/>
              </a:lnSpc>
            </a:pPr>
            <a:r>
              <a:rPr sz="1500" spc="-5" dirty="0">
                <a:latin typeface="Cambria" pitchFamily="18" charset="0"/>
                <a:ea typeface="Cambria" pitchFamily="18" charset="0"/>
                <a:cs typeface="Arial"/>
              </a:rPr>
              <a:t>k-means clustering </a:t>
            </a:r>
            <a:r>
              <a:rPr sz="1500" dirty="0">
                <a:latin typeface="Cambria" pitchFamily="18" charset="0"/>
                <a:ea typeface="Cambria" pitchFamily="18" charset="0"/>
                <a:cs typeface="Arial"/>
              </a:rPr>
              <a:t>technique. </a:t>
            </a:r>
            <a:r>
              <a:rPr sz="1500" spc="-5" dirty="0">
                <a:latin typeface="Cambria" pitchFamily="18" charset="0"/>
                <a:ea typeface="Cambria" pitchFamily="18" charset="0"/>
                <a:cs typeface="Arial"/>
              </a:rPr>
              <a:t>The elbow method and Silhouette score analysis were used </a:t>
            </a:r>
            <a:r>
              <a:rPr sz="1500" dirty="0">
                <a:latin typeface="Cambria" pitchFamily="18" charset="0"/>
                <a:ea typeface="Cambria" pitchFamily="18" charset="0"/>
                <a:cs typeface="Arial"/>
              </a:rPr>
              <a:t>to </a:t>
            </a:r>
            <a:r>
              <a:rPr sz="1500" spc="-405" dirty="0">
                <a:latin typeface="Cambria" pitchFamily="18" charset="0"/>
                <a:ea typeface="Cambria" pitchFamily="18" charset="0"/>
                <a:cs typeface="Arial"/>
              </a:rPr>
              <a:t> </a:t>
            </a:r>
            <a:r>
              <a:rPr sz="1500" spc="-5" dirty="0">
                <a:latin typeface="Cambria" pitchFamily="18" charset="0"/>
                <a:ea typeface="Cambria" pitchFamily="18" charset="0"/>
                <a:cs typeface="Arial"/>
              </a:rPr>
              <a:t>get </a:t>
            </a:r>
            <a:r>
              <a:rPr sz="1500" dirty="0">
                <a:latin typeface="Cambria" pitchFamily="18" charset="0"/>
                <a:ea typeface="Cambria" pitchFamily="18" charset="0"/>
                <a:cs typeface="Arial"/>
              </a:rPr>
              <a:t>this </a:t>
            </a:r>
            <a:r>
              <a:rPr sz="1500" spc="-5" dirty="0">
                <a:latin typeface="Cambria" pitchFamily="18" charset="0"/>
                <a:ea typeface="Cambria" pitchFamily="18" charset="0"/>
                <a:cs typeface="Arial"/>
              </a:rPr>
              <a:t>result.The Agglomerative clustering </a:t>
            </a:r>
            <a:r>
              <a:rPr sz="1500" dirty="0">
                <a:latin typeface="Cambria" pitchFamily="18" charset="0"/>
                <a:ea typeface="Cambria" pitchFamily="18" charset="0"/>
                <a:cs typeface="Arial"/>
              </a:rPr>
              <a:t>technique </a:t>
            </a:r>
            <a:r>
              <a:rPr sz="1500" spc="-5" dirty="0">
                <a:latin typeface="Cambria" pitchFamily="18" charset="0"/>
                <a:ea typeface="Cambria" pitchFamily="18" charset="0"/>
                <a:cs typeface="Arial"/>
              </a:rPr>
              <a:t>was </a:t>
            </a:r>
            <a:r>
              <a:rPr sz="1500" dirty="0">
                <a:latin typeface="Cambria" pitchFamily="18" charset="0"/>
                <a:ea typeface="Cambria" pitchFamily="18" charset="0"/>
                <a:cs typeface="Arial"/>
              </a:rPr>
              <a:t>then </a:t>
            </a:r>
            <a:r>
              <a:rPr sz="1500" spc="-5" dirty="0">
                <a:latin typeface="Cambria" pitchFamily="18" charset="0"/>
                <a:ea typeface="Cambria" pitchFamily="18" charset="0"/>
                <a:cs typeface="Arial"/>
              </a:rPr>
              <a:t>used </a:t>
            </a:r>
            <a:r>
              <a:rPr sz="1500" dirty="0">
                <a:latin typeface="Cambria" pitchFamily="18" charset="0"/>
                <a:ea typeface="Cambria" pitchFamily="18" charset="0"/>
                <a:cs typeface="Arial"/>
              </a:rPr>
              <a:t>to </a:t>
            </a:r>
            <a:r>
              <a:rPr sz="1500" spc="-5" dirty="0">
                <a:latin typeface="Cambria" pitchFamily="18" charset="0"/>
                <a:ea typeface="Cambria" pitchFamily="18" charset="0"/>
                <a:cs typeface="Arial"/>
              </a:rPr>
              <a:t>create clusters, with </a:t>
            </a:r>
            <a:r>
              <a:rPr sz="1500" spc="-405" dirty="0">
                <a:latin typeface="Cambria" pitchFamily="18" charset="0"/>
                <a:ea typeface="Cambria" pitchFamily="18" charset="0"/>
                <a:cs typeface="Arial"/>
              </a:rPr>
              <a:t> </a:t>
            </a:r>
            <a:r>
              <a:rPr sz="1500" spc="-5" dirty="0">
                <a:latin typeface="Cambria" pitchFamily="18" charset="0"/>
                <a:ea typeface="Cambria" pitchFamily="18" charset="0"/>
                <a:cs typeface="Arial"/>
              </a:rPr>
              <a:t>12 being </a:t>
            </a:r>
            <a:r>
              <a:rPr sz="1500" dirty="0">
                <a:latin typeface="Cambria" pitchFamily="18" charset="0"/>
                <a:ea typeface="Cambria" pitchFamily="18" charset="0"/>
                <a:cs typeface="Arial"/>
              </a:rPr>
              <a:t>the </a:t>
            </a:r>
            <a:r>
              <a:rPr sz="1500" spc="-5" dirty="0">
                <a:latin typeface="Cambria" pitchFamily="18" charset="0"/>
                <a:ea typeface="Cambria" pitchFamily="18" charset="0"/>
                <a:cs typeface="Arial"/>
              </a:rPr>
              <a:t>optimum </a:t>
            </a:r>
            <a:r>
              <a:rPr sz="1500" spc="-20" dirty="0">
                <a:latin typeface="Cambria" pitchFamily="18" charset="0"/>
                <a:ea typeface="Cambria" pitchFamily="18" charset="0"/>
                <a:cs typeface="Arial"/>
              </a:rPr>
              <a:t>number. </a:t>
            </a:r>
            <a:r>
              <a:rPr sz="1500" spc="-5" dirty="0">
                <a:latin typeface="Cambria" pitchFamily="18" charset="0"/>
                <a:ea typeface="Cambria" pitchFamily="18" charset="0"/>
                <a:cs typeface="Arial"/>
              </a:rPr>
              <a:t>The dendrogram was visualised </a:t>
            </a:r>
            <a:r>
              <a:rPr sz="1500" dirty="0">
                <a:latin typeface="Cambria" pitchFamily="18" charset="0"/>
                <a:ea typeface="Cambria" pitchFamily="18" charset="0"/>
                <a:cs typeface="Arial"/>
              </a:rPr>
              <a:t>to </a:t>
            </a:r>
            <a:r>
              <a:rPr sz="1500" spc="-5" dirty="0">
                <a:latin typeface="Cambria" pitchFamily="18" charset="0"/>
                <a:ea typeface="Cambria" pitchFamily="18" charset="0"/>
                <a:cs typeface="Arial"/>
              </a:rPr>
              <a:t>achieve </a:t>
            </a:r>
            <a:r>
              <a:rPr sz="1500" dirty="0">
                <a:latin typeface="Cambria" pitchFamily="18" charset="0"/>
                <a:ea typeface="Cambria" pitchFamily="18" charset="0"/>
                <a:cs typeface="Arial"/>
              </a:rPr>
              <a:t>this.The </a:t>
            </a:r>
            <a:r>
              <a:rPr sz="1500" spc="-5" dirty="0">
                <a:latin typeface="Cambria" pitchFamily="18" charset="0"/>
                <a:ea typeface="Cambria" pitchFamily="18" charset="0"/>
                <a:cs typeface="Arial"/>
              </a:rPr>
              <a:t>similarity </a:t>
            </a:r>
            <a:r>
              <a:rPr sz="1500" dirty="0">
                <a:latin typeface="Cambria" pitchFamily="18" charset="0"/>
                <a:ea typeface="Cambria" pitchFamily="18" charset="0"/>
                <a:cs typeface="Arial"/>
              </a:rPr>
              <a:t> </a:t>
            </a:r>
            <a:r>
              <a:rPr sz="1500" spc="-5" dirty="0">
                <a:latin typeface="Cambria" pitchFamily="18" charset="0"/>
                <a:ea typeface="Cambria" pitchFamily="18" charset="0"/>
                <a:cs typeface="Arial"/>
              </a:rPr>
              <a:t>matrix acquired after utilising cosine similarity was used </a:t>
            </a:r>
            <a:r>
              <a:rPr sz="1500" dirty="0">
                <a:latin typeface="Cambria" pitchFamily="18" charset="0"/>
                <a:ea typeface="Cambria" pitchFamily="18" charset="0"/>
                <a:cs typeface="Arial"/>
              </a:rPr>
              <a:t>to </a:t>
            </a:r>
            <a:r>
              <a:rPr sz="1500" spc="-5" dirty="0">
                <a:latin typeface="Cambria" pitchFamily="18" charset="0"/>
                <a:ea typeface="Cambria" pitchFamily="18" charset="0"/>
                <a:cs typeface="Arial"/>
              </a:rPr>
              <a:t>construct </a:t>
            </a:r>
            <a:r>
              <a:rPr sz="1500" dirty="0">
                <a:latin typeface="Cambria" pitchFamily="18" charset="0"/>
                <a:ea typeface="Cambria" pitchFamily="18" charset="0"/>
                <a:cs typeface="Arial"/>
              </a:rPr>
              <a:t>a </a:t>
            </a:r>
            <a:r>
              <a:rPr sz="1500" spc="-5" dirty="0">
                <a:latin typeface="Cambria" pitchFamily="18" charset="0"/>
                <a:ea typeface="Cambria" pitchFamily="18" charset="0"/>
                <a:cs typeface="Arial"/>
              </a:rPr>
              <a:t>content-based </a:t>
            </a:r>
            <a:r>
              <a:rPr sz="1500" dirty="0">
                <a:latin typeface="Cambria" pitchFamily="18" charset="0"/>
                <a:ea typeface="Cambria" pitchFamily="18" charset="0"/>
                <a:cs typeface="Arial"/>
              </a:rPr>
              <a:t> </a:t>
            </a:r>
            <a:r>
              <a:rPr sz="1500" spc="-5" dirty="0">
                <a:latin typeface="Cambria" pitchFamily="18" charset="0"/>
                <a:ea typeface="Cambria" pitchFamily="18" charset="0"/>
                <a:cs typeface="Arial"/>
              </a:rPr>
              <a:t>recommender system. Based on </a:t>
            </a:r>
            <a:r>
              <a:rPr sz="1500" dirty="0">
                <a:latin typeface="Cambria" pitchFamily="18" charset="0"/>
                <a:ea typeface="Cambria" pitchFamily="18" charset="0"/>
                <a:cs typeface="Arial"/>
              </a:rPr>
              <a:t>the </a:t>
            </a:r>
            <a:r>
              <a:rPr sz="1500" spc="-5" dirty="0">
                <a:latin typeface="Cambria" pitchFamily="18" charset="0"/>
                <a:ea typeface="Cambria" pitchFamily="18" charset="0"/>
                <a:cs typeface="Arial"/>
              </a:rPr>
              <a:t>sort of show </a:t>
            </a:r>
            <a:r>
              <a:rPr sz="1500" dirty="0">
                <a:latin typeface="Cambria" pitchFamily="18" charset="0"/>
                <a:ea typeface="Cambria" pitchFamily="18" charset="0"/>
                <a:cs typeface="Arial"/>
              </a:rPr>
              <a:t>the </a:t>
            </a:r>
            <a:r>
              <a:rPr sz="1500" spc="-5" dirty="0">
                <a:latin typeface="Cambria" pitchFamily="18" charset="0"/>
                <a:ea typeface="Cambria" pitchFamily="18" charset="0"/>
                <a:cs typeface="Arial"/>
              </a:rPr>
              <a:t>user viewed, </a:t>
            </a:r>
            <a:r>
              <a:rPr sz="1500" dirty="0">
                <a:latin typeface="Cambria" pitchFamily="18" charset="0"/>
                <a:ea typeface="Cambria" pitchFamily="18" charset="0"/>
                <a:cs typeface="Arial"/>
              </a:rPr>
              <a:t>this </a:t>
            </a:r>
            <a:r>
              <a:rPr sz="1500" spc="-5" dirty="0">
                <a:latin typeface="Cambria" pitchFamily="18" charset="0"/>
                <a:ea typeface="Cambria" pitchFamily="18" charset="0"/>
                <a:cs typeface="Arial"/>
              </a:rPr>
              <a:t>recommender system </a:t>
            </a:r>
            <a:r>
              <a:rPr sz="1500" spc="-405" dirty="0">
                <a:latin typeface="Cambria" pitchFamily="18" charset="0"/>
                <a:ea typeface="Cambria" pitchFamily="18" charset="0"/>
                <a:cs typeface="Arial"/>
              </a:rPr>
              <a:t> </a:t>
            </a:r>
            <a:r>
              <a:rPr sz="1500" spc="-5" dirty="0">
                <a:latin typeface="Cambria" pitchFamily="18" charset="0"/>
                <a:ea typeface="Cambria" pitchFamily="18" charset="0"/>
                <a:cs typeface="Arial"/>
              </a:rPr>
              <a:t>will</a:t>
            </a:r>
            <a:r>
              <a:rPr sz="1500" spc="-10" dirty="0">
                <a:latin typeface="Cambria" pitchFamily="18" charset="0"/>
                <a:ea typeface="Cambria" pitchFamily="18" charset="0"/>
                <a:cs typeface="Arial"/>
              </a:rPr>
              <a:t> </a:t>
            </a:r>
            <a:r>
              <a:rPr sz="1500" spc="-5" dirty="0">
                <a:latin typeface="Cambria" pitchFamily="18" charset="0"/>
                <a:ea typeface="Cambria" pitchFamily="18" charset="0"/>
                <a:cs typeface="Arial"/>
              </a:rPr>
              <a:t>provide </a:t>
            </a:r>
            <a:r>
              <a:rPr sz="1500" dirty="0">
                <a:latin typeface="Cambria" pitchFamily="18" charset="0"/>
                <a:ea typeface="Cambria" pitchFamily="18" charset="0"/>
                <a:cs typeface="Arial"/>
              </a:rPr>
              <a:t>them</a:t>
            </a:r>
            <a:r>
              <a:rPr sz="1500" spc="-5" dirty="0">
                <a:latin typeface="Cambria" pitchFamily="18" charset="0"/>
                <a:ea typeface="Cambria" pitchFamily="18" charset="0"/>
                <a:cs typeface="Arial"/>
              </a:rPr>
              <a:t> with 10 recommendations.</a:t>
            </a:r>
            <a:endParaRPr sz="1500" dirty="0">
              <a:latin typeface="Cambria" pitchFamily="18" charset="0"/>
              <a:ea typeface="Cambria" pitchFamily="18" charset="0"/>
              <a:cs typeface="Arial"/>
            </a:endParaRPr>
          </a:p>
        </p:txBody>
      </p:sp>
      <p:sp>
        <p:nvSpPr>
          <p:cNvPr id="4" name="object 4"/>
          <p:cNvSpPr txBox="1">
            <a:spLocks noGrp="1"/>
          </p:cNvSpPr>
          <p:nvPr>
            <p:ph type="title"/>
          </p:nvPr>
        </p:nvSpPr>
        <p:spPr>
          <a:xfrm>
            <a:off x="264524" y="212495"/>
            <a:ext cx="7126875" cy="551433"/>
          </a:xfrm>
          <a:prstGeom prst="rect">
            <a:avLst/>
          </a:prstGeom>
        </p:spPr>
        <p:txBody>
          <a:bodyPr vert="horz" wrap="square" lIns="0" tIns="12700" rIns="0" bIns="0" rtlCol="0">
            <a:spAutoFit/>
          </a:bodyPr>
          <a:lstStyle/>
          <a:p>
            <a:pPr marL="12700">
              <a:lnSpc>
                <a:spcPct val="100000"/>
              </a:lnSpc>
              <a:spcBef>
                <a:spcPts val="100"/>
              </a:spcBef>
            </a:pPr>
            <a:r>
              <a:rPr sz="3500" spc="-10" dirty="0">
                <a:latin typeface="Georgia" pitchFamily="18" charset="0"/>
              </a:rPr>
              <a:t>Summary</a:t>
            </a:r>
            <a:r>
              <a:rPr sz="3500" spc="-50" dirty="0">
                <a:latin typeface="Georgia" pitchFamily="18" charset="0"/>
              </a:rPr>
              <a:t> </a:t>
            </a:r>
            <a:r>
              <a:rPr sz="3500" spc="-5" dirty="0">
                <a:latin typeface="Georgia" pitchFamily="18" charset="0"/>
              </a:rPr>
              <a:t>and</a:t>
            </a:r>
            <a:r>
              <a:rPr sz="3500" spc="-45" dirty="0">
                <a:latin typeface="Georgia" pitchFamily="18" charset="0"/>
              </a:rPr>
              <a:t> </a:t>
            </a:r>
            <a:r>
              <a:rPr sz="3500" spc="-5" dirty="0">
                <a:latin typeface="Georgia" pitchFamily="18" charset="0"/>
              </a:rPr>
              <a:t>Conclusion:</a:t>
            </a:r>
            <a:endParaRPr sz="3500" dirty="0">
              <a:latin typeface="Georgia" pitchFamily="18" charset="0"/>
            </a:endParaRPr>
          </a:p>
        </p:txBody>
      </p:sp>
      <p:sp>
        <p:nvSpPr>
          <p:cNvPr id="5" name="object 3"/>
          <p:cNvSpPr/>
          <p:nvPr/>
        </p:nvSpPr>
        <p:spPr>
          <a:xfrm>
            <a:off x="0" y="895349"/>
            <a:ext cx="9144000" cy="55245"/>
          </a:xfrm>
          <a:custGeom>
            <a:avLst/>
            <a:gdLst/>
            <a:ahLst/>
            <a:cxnLst/>
            <a:rect l="l" t="t" r="r" b="b"/>
            <a:pathLst>
              <a:path w="9144000" h="643889">
                <a:moveTo>
                  <a:pt x="0" y="0"/>
                </a:moveTo>
                <a:lnTo>
                  <a:pt x="9143999" y="0"/>
                </a:lnTo>
                <a:lnTo>
                  <a:pt x="9143999" y="643699"/>
                </a:lnTo>
                <a:lnTo>
                  <a:pt x="0" y="643699"/>
                </a:lnTo>
                <a:lnTo>
                  <a:pt x="0" y="0"/>
                </a:lnTo>
                <a:close/>
              </a:path>
            </a:pathLst>
          </a:custGeom>
          <a:solidFill>
            <a:srgbClr val="C00000"/>
          </a:solidFill>
        </p:spPr>
        <p:txBody>
          <a:bodyPr wrap="square" lIns="0" tIns="0" rIns="0" bIns="0" rtlCol="0"/>
          <a:lstStyle/>
          <a:p>
            <a:endParaRPr dirty="0"/>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3"/>
          <p:cNvSpPr txBox="1">
            <a:spLocks/>
          </p:cNvSpPr>
          <p:nvPr/>
        </p:nvSpPr>
        <p:spPr>
          <a:xfrm>
            <a:off x="3453288" y="2091976"/>
            <a:ext cx="2237423" cy="522446"/>
          </a:xfrm>
          <a:prstGeom prst="rect">
            <a:avLst/>
          </a:prstGeom>
        </p:spPr>
        <p:txBody>
          <a:bodyPr vert="horz" wrap="square" lIns="0" tIns="10001" rIns="0" bIns="0" rtlCol="0">
            <a:spAutoFit/>
          </a:bodyPr>
          <a:lstStyle>
            <a:lvl1pPr>
              <a:defRPr sz="2950" b="1" i="0">
                <a:solidFill>
                  <a:srgbClr val="CC0000"/>
                </a:solidFill>
                <a:latin typeface="Arial"/>
                <a:ea typeface="+mj-ea"/>
                <a:cs typeface="Arial"/>
              </a:defRPr>
            </a:lvl1pPr>
          </a:lstStyle>
          <a:p>
            <a:pPr marL="9525">
              <a:spcBef>
                <a:spcPts val="79"/>
              </a:spcBef>
            </a:pPr>
            <a:r>
              <a:rPr lang="en-IN" sz="3300" i="1" smtClean="0">
                <a:latin typeface="Times New Roman"/>
                <a:cs typeface="Times New Roman"/>
              </a:rPr>
              <a:t>Thank</a:t>
            </a:r>
            <a:r>
              <a:rPr lang="en-IN" sz="3300" i="1" spc="-124" smtClean="0">
                <a:latin typeface="Times New Roman"/>
                <a:cs typeface="Times New Roman"/>
              </a:rPr>
              <a:t> </a:t>
            </a:r>
            <a:r>
              <a:rPr lang="en-IN" sz="3300" i="1" spc="-75" smtClean="0">
                <a:latin typeface="Times New Roman"/>
                <a:cs typeface="Times New Roman"/>
              </a:rPr>
              <a:t>You!!</a:t>
            </a:r>
            <a:endParaRPr lang="en-IN" sz="3300" dirty="0">
              <a:latin typeface="Times New Roman"/>
              <a:cs typeface="Times New Roman"/>
            </a:endParaRPr>
          </a:p>
        </p:txBody>
      </p:sp>
      <p:pic>
        <p:nvPicPr>
          <p:cNvPr id="7" name="object 5"/>
          <p:cNvPicPr/>
          <p:nvPr/>
        </p:nvPicPr>
        <p:blipFill>
          <a:blip r:embed="rId2" cstate="print"/>
          <a:stretch>
            <a:fillRect/>
          </a:stretch>
        </p:blipFill>
        <p:spPr>
          <a:xfrm>
            <a:off x="4335400" y="2571750"/>
            <a:ext cx="512063" cy="489204"/>
          </a:xfrm>
          <a:prstGeom prst="rect">
            <a:avLst/>
          </a:prstGeom>
        </p:spPr>
      </p:pic>
    </p:spTree>
    <p:extLst>
      <p:ext uri="{BB962C8B-B14F-4D97-AF65-F5344CB8AC3E}">
        <p14:creationId xmlns:p14="http://schemas.microsoft.com/office/powerpoint/2010/main" val="28702210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28600" y="1709420"/>
            <a:ext cx="8308975" cy="2310130"/>
          </a:xfrm>
          <a:prstGeom prst="rect">
            <a:avLst/>
          </a:prstGeom>
        </p:spPr>
        <p:txBody>
          <a:bodyPr vert="horz" wrap="square" lIns="0" tIns="12700" rIns="0" bIns="0" rtlCol="0">
            <a:spAutoFit/>
          </a:bodyPr>
          <a:lstStyle/>
          <a:p>
            <a:pPr marL="12700" marR="53340">
              <a:lnSpc>
                <a:spcPct val="114999"/>
              </a:lnSpc>
              <a:spcBef>
                <a:spcPts val="100"/>
              </a:spcBef>
            </a:pPr>
            <a:r>
              <a:rPr sz="1800" spc="-5" dirty="0">
                <a:latin typeface="Cambria" pitchFamily="18" charset="0"/>
                <a:ea typeface="Cambria" pitchFamily="18" charset="0"/>
                <a:cs typeface="Arial"/>
              </a:rPr>
              <a:t>This dataset consists of </a:t>
            </a:r>
            <a:r>
              <a:rPr sz="1800" dirty="0">
                <a:latin typeface="Cambria" pitchFamily="18" charset="0"/>
                <a:ea typeface="Cambria" pitchFamily="18" charset="0"/>
                <a:cs typeface="Arial"/>
              </a:rPr>
              <a:t>tv </a:t>
            </a:r>
            <a:r>
              <a:rPr sz="1800" spc="-5" dirty="0">
                <a:latin typeface="Cambria" pitchFamily="18" charset="0"/>
                <a:ea typeface="Cambria" pitchFamily="18" charset="0"/>
                <a:cs typeface="Arial"/>
              </a:rPr>
              <a:t>shows and movies available on Netflix as of 2019. The </a:t>
            </a:r>
            <a:r>
              <a:rPr sz="1800" spc="-490" dirty="0">
                <a:latin typeface="Cambria" pitchFamily="18" charset="0"/>
                <a:ea typeface="Cambria" pitchFamily="18" charset="0"/>
                <a:cs typeface="Arial"/>
              </a:rPr>
              <a:t> </a:t>
            </a:r>
            <a:r>
              <a:rPr sz="1800" spc="-5" dirty="0">
                <a:latin typeface="Cambria" pitchFamily="18" charset="0"/>
                <a:ea typeface="Cambria" pitchFamily="18" charset="0"/>
                <a:cs typeface="Arial"/>
              </a:rPr>
              <a:t>dataset</a:t>
            </a:r>
            <a:r>
              <a:rPr sz="1800" spc="-10" dirty="0">
                <a:latin typeface="Cambria" pitchFamily="18" charset="0"/>
                <a:ea typeface="Cambria" pitchFamily="18" charset="0"/>
                <a:cs typeface="Arial"/>
              </a:rPr>
              <a:t> </a:t>
            </a:r>
            <a:r>
              <a:rPr sz="1800" spc="-5" dirty="0">
                <a:latin typeface="Cambria" pitchFamily="18" charset="0"/>
                <a:ea typeface="Cambria" pitchFamily="18" charset="0"/>
                <a:cs typeface="Arial"/>
              </a:rPr>
              <a:t>is</a:t>
            </a:r>
            <a:r>
              <a:rPr sz="1800" spc="-10" dirty="0">
                <a:latin typeface="Cambria" pitchFamily="18" charset="0"/>
                <a:ea typeface="Cambria" pitchFamily="18" charset="0"/>
                <a:cs typeface="Arial"/>
              </a:rPr>
              <a:t> </a:t>
            </a:r>
            <a:r>
              <a:rPr sz="1800" spc="-5" dirty="0">
                <a:latin typeface="Cambria" pitchFamily="18" charset="0"/>
                <a:ea typeface="Cambria" pitchFamily="18" charset="0"/>
                <a:cs typeface="Arial"/>
              </a:rPr>
              <a:t>collected </a:t>
            </a:r>
            <a:r>
              <a:rPr sz="1800" dirty="0">
                <a:latin typeface="Cambria" pitchFamily="18" charset="0"/>
                <a:ea typeface="Cambria" pitchFamily="18" charset="0"/>
                <a:cs typeface="Arial"/>
              </a:rPr>
              <a:t>from</a:t>
            </a:r>
            <a:r>
              <a:rPr sz="1800" spc="30" dirty="0">
                <a:latin typeface="Cambria" pitchFamily="18" charset="0"/>
                <a:ea typeface="Cambria" pitchFamily="18" charset="0"/>
                <a:cs typeface="Arial"/>
              </a:rPr>
              <a:t> </a:t>
            </a:r>
            <a:r>
              <a:rPr sz="1800" spc="-5" dirty="0">
                <a:latin typeface="Cambria" pitchFamily="18" charset="0"/>
                <a:ea typeface="Cambria" pitchFamily="18" charset="0"/>
                <a:cs typeface="Arial"/>
              </a:rPr>
              <a:t>Flexible</a:t>
            </a:r>
            <a:r>
              <a:rPr sz="1800" dirty="0">
                <a:latin typeface="Cambria" pitchFamily="18" charset="0"/>
                <a:ea typeface="Cambria" pitchFamily="18" charset="0"/>
                <a:cs typeface="Arial"/>
              </a:rPr>
              <a:t> </a:t>
            </a:r>
            <a:r>
              <a:rPr sz="1800" spc="-5" dirty="0">
                <a:latin typeface="Cambria" pitchFamily="18" charset="0"/>
                <a:ea typeface="Cambria" pitchFamily="18" charset="0"/>
                <a:cs typeface="Arial"/>
              </a:rPr>
              <a:t>which</a:t>
            </a:r>
            <a:r>
              <a:rPr sz="1800" spc="-10" dirty="0">
                <a:latin typeface="Cambria" pitchFamily="18" charset="0"/>
                <a:ea typeface="Cambria" pitchFamily="18" charset="0"/>
                <a:cs typeface="Arial"/>
              </a:rPr>
              <a:t> </a:t>
            </a:r>
            <a:r>
              <a:rPr sz="1800" spc="-5" dirty="0">
                <a:latin typeface="Cambria" pitchFamily="18" charset="0"/>
                <a:ea typeface="Cambria" pitchFamily="18" charset="0"/>
                <a:cs typeface="Arial"/>
              </a:rPr>
              <a:t>is </a:t>
            </a:r>
            <a:r>
              <a:rPr sz="1800" dirty="0">
                <a:latin typeface="Cambria" pitchFamily="18" charset="0"/>
                <a:ea typeface="Cambria" pitchFamily="18" charset="0"/>
                <a:cs typeface="Arial"/>
              </a:rPr>
              <a:t>a</a:t>
            </a:r>
            <a:r>
              <a:rPr sz="1800" spc="-10" dirty="0">
                <a:latin typeface="Cambria" pitchFamily="18" charset="0"/>
                <a:ea typeface="Cambria" pitchFamily="18" charset="0"/>
                <a:cs typeface="Arial"/>
              </a:rPr>
              <a:t> </a:t>
            </a:r>
            <a:r>
              <a:rPr sz="1800" dirty="0">
                <a:latin typeface="Cambria" pitchFamily="18" charset="0"/>
                <a:ea typeface="Cambria" pitchFamily="18" charset="0"/>
                <a:cs typeface="Arial"/>
              </a:rPr>
              <a:t>third-party</a:t>
            </a:r>
            <a:r>
              <a:rPr sz="1800" spc="-10" dirty="0">
                <a:latin typeface="Cambria" pitchFamily="18" charset="0"/>
                <a:ea typeface="Cambria" pitchFamily="18" charset="0"/>
                <a:cs typeface="Arial"/>
              </a:rPr>
              <a:t> </a:t>
            </a:r>
            <a:r>
              <a:rPr sz="1800" spc="-5" dirty="0">
                <a:latin typeface="Cambria" pitchFamily="18" charset="0"/>
                <a:ea typeface="Cambria" pitchFamily="18" charset="0"/>
                <a:cs typeface="Arial"/>
              </a:rPr>
              <a:t>Netflix search</a:t>
            </a:r>
            <a:r>
              <a:rPr sz="1800" spc="-10" dirty="0">
                <a:latin typeface="Cambria" pitchFamily="18" charset="0"/>
                <a:ea typeface="Cambria" pitchFamily="18" charset="0"/>
                <a:cs typeface="Arial"/>
              </a:rPr>
              <a:t> </a:t>
            </a:r>
            <a:r>
              <a:rPr sz="1800" spc="-5" dirty="0">
                <a:latin typeface="Cambria" pitchFamily="18" charset="0"/>
                <a:ea typeface="Cambria" pitchFamily="18" charset="0"/>
                <a:cs typeface="Arial"/>
              </a:rPr>
              <a:t>engine.</a:t>
            </a:r>
            <a:endParaRPr sz="1800" dirty="0">
              <a:latin typeface="Cambria" pitchFamily="18" charset="0"/>
              <a:ea typeface="Cambria" pitchFamily="18" charset="0"/>
              <a:cs typeface="Arial"/>
            </a:endParaRPr>
          </a:p>
          <a:p>
            <a:pPr marL="12700" marR="5080">
              <a:lnSpc>
                <a:spcPct val="114999"/>
              </a:lnSpc>
              <a:spcBef>
                <a:spcPts val="600"/>
              </a:spcBef>
            </a:pPr>
            <a:r>
              <a:rPr sz="1800" spc="-5" dirty="0">
                <a:latin typeface="Cambria" pitchFamily="18" charset="0"/>
                <a:ea typeface="Cambria" pitchFamily="18" charset="0"/>
                <a:cs typeface="Arial"/>
              </a:rPr>
              <a:t>In 2018, </a:t>
            </a:r>
            <a:r>
              <a:rPr sz="1800" dirty="0">
                <a:latin typeface="Cambria" pitchFamily="18" charset="0"/>
                <a:ea typeface="Cambria" pitchFamily="18" charset="0"/>
                <a:cs typeface="Arial"/>
              </a:rPr>
              <a:t>they </a:t>
            </a:r>
            <a:r>
              <a:rPr sz="1800" spc="-5" dirty="0">
                <a:latin typeface="Cambria" pitchFamily="18" charset="0"/>
                <a:ea typeface="Cambria" pitchFamily="18" charset="0"/>
                <a:cs typeface="Arial"/>
              </a:rPr>
              <a:t>released an interesting report which shows </a:t>
            </a:r>
            <a:r>
              <a:rPr sz="1800" dirty="0">
                <a:latin typeface="Cambria" pitchFamily="18" charset="0"/>
                <a:ea typeface="Cambria" pitchFamily="18" charset="0"/>
                <a:cs typeface="Arial"/>
              </a:rPr>
              <a:t>that the </a:t>
            </a:r>
            <a:r>
              <a:rPr sz="1800" spc="-5" dirty="0">
                <a:latin typeface="Cambria" pitchFamily="18" charset="0"/>
                <a:ea typeface="Cambria" pitchFamily="18" charset="0"/>
                <a:cs typeface="Arial"/>
              </a:rPr>
              <a:t>number of TV </a:t>
            </a:r>
            <a:r>
              <a:rPr sz="1800" dirty="0">
                <a:latin typeface="Cambria" pitchFamily="18" charset="0"/>
                <a:ea typeface="Cambria" pitchFamily="18" charset="0"/>
                <a:cs typeface="Arial"/>
              </a:rPr>
              <a:t> </a:t>
            </a:r>
            <a:r>
              <a:rPr sz="1800" spc="-5" dirty="0">
                <a:latin typeface="Cambria" pitchFamily="18" charset="0"/>
                <a:ea typeface="Cambria" pitchFamily="18" charset="0"/>
                <a:cs typeface="Arial"/>
              </a:rPr>
              <a:t>shows</a:t>
            </a:r>
            <a:r>
              <a:rPr sz="1800" spc="-10" dirty="0">
                <a:latin typeface="Cambria" pitchFamily="18" charset="0"/>
                <a:ea typeface="Cambria" pitchFamily="18" charset="0"/>
                <a:cs typeface="Arial"/>
              </a:rPr>
              <a:t> </a:t>
            </a:r>
            <a:r>
              <a:rPr sz="1800" spc="-5" dirty="0">
                <a:latin typeface="Cambria" pitchFamily="18" charset="0"/>
                <a:ea typeface="Cambria" pitchFamily="18" charset="0"/>
                <a:cs typeface="Arial"/>
              </a:rPr>
              <a:t>on</a:t>
            </a:r>
            <a:r>
              <a:rPr sz="1800" spc="-10" dirty="0">
                <a:latin typeface="Cambria" pitchFamily="18" charset="0"/>
                <a:ea typeface="Cambria" pitchFamily="18" charset="0"/>
                <a:cs typeface="Arial"/>
              </a:rPr>
              <a:t> </a:t>
            </a:r>
            <a:r>
              <a:rPr sz="1800" spc="-5" dirty="0">
                <a:latin typeface="Cambria" pitchFamily="18" charset="0"/>
                <a:ea typeface="Cambria" pitchFamily="18" charset="0"/>
                <a:cs typeface="Arial"/>
              </a:rPr>
              <a:t>Netflix</a:t>
            </a:r>
            <a:r>
              <a:rPr sz="1800" spc="-10" dirty="0">
                <a:latin typeface="Cambria" pitchFamily="18" charset="0"/>
                <a:ea typeface="Cambria" pitchFamily="18" charset="0"/>
                <a:cs typeface="Arial"/>
              </a:rPr>
              <a:t> </a:t>
            </a:r>
            <a:r>
              <a:rPr sz="1800" spc="-5" dirty="0">
                <a:latin typeface="Cambria" pitchFamily="18" charset="0"/>
                <a:ea typeface="Cambria" pitchFamily="18" charset="0"/>
                <a:cs typeface="Arial"/>
              </a:rPr>
              <a:t>has nearly</a:t>
            </a:r>
            <a:r>
              <a:rPr sz="1800" spc="-10" dirty="0">
                <a:latin typeface="Cambria" pitchFamily="18" charset="0"/>
                <a:ea typeface="Cambria" pitchFamily="18" charset="0"/>
                <a:cs typeface="Arial"/>
              </a:rPr>
              <a:t> </a:t>
            </a:r>
            <a:r>
              <a:rPr sz="1800" dirty="0">
                <a:latin typeface="Cambria" pitchFamily="18" charset="0"/>
                <a:ea typeface="Cambria" pitchFamily="18" charset="0"/>
                <a:cs typeface="Arial"/>
              </a:rPr>
              <a:t>tripled</a:t>
            </a:r>
            <a:r>
              <a:rPr sz="1800" spc="-10" dirty="0">
                <a:latin typeface="Cambria" pitchFamily="18" charset="0"/>
                <a:ea typeface="Cambria" pitchFamily="18" charset="0"/>
                <a:cs typeface="Arial"/>
              </a:rPr>
              <a:t> </a:t>
            </a:r>
            <a:r>
              <a:rPr sz="1800" spc="-5" dirty="0">
                <a:latin typeface="Cambria" pitchFamily="18" charset="0"/>
                <a:ea typeface="Cambria" pitchFamily="18" charset="0"/>
                <a:cs typeface="Arial"/>
              </a:rPr>
              <a:t>since 2010.</a:t>
            </a:r>
            <a:r>
              <a:rPr sz="1800" spc="-10" dirty="0">
                <a:latin typeface="Cambria" pitchFamily="18" charset="0"/>
                <a:ea typeface="Cambria" pitchFamily="18" charset="0"/>
                <a:cs typeface="Arial"/>
              </a:rPr>
              <a:t> </a:t>
            </a:r>
            <a:r>
              <a:rPr sz="1800" spc="-5" dirty="0">
                <a:latin typeface="Cambria" pitchFamily="18" charset="0"/>
                <a:ea typeface="Cambria" pitchFamily="18" charset="0"/>
                <a:cs typeface="Arial"/>
              </a:rPr>
              <a:t>The</a:t>
            </a:r>
            <a:r>
              <a:rPr sz="1800" spc="-10" dirty="0">
                <a:latin typeface="Cambria" pitchFamily="18" charset="0"/>
                <a:ea typeface="Cambria" pitchFamily="18" charset="0"/>
                <a:cs typeface="Arial"/>
              </a:rPr>
              <a:t> </a:t>
            </a:r>
            <a:r>
              <a:rPr sz="1800" spc="-5" dirty="0">
                <a:latin typeface="Cambria" pitchFamily="18" charset="0"/>
                <a:ea typeface="Cambria" pitchFamily="18" charset="0"/>
                <a:cs typeface="Arial"/>
              </a:rPr>
              <a:t>streaming</a:t>
            </a:r>
            <a:r>
              <a:rPr sz="1800" spc="65" dirty="0">
                <a:latin typeface="Cambria" pitchFamily="18" charset="0"/>
                <a:ea typeface="Cambria" pitchFamily="18" charset="0"/>
                <a:cs typeface="Arial"/>
              </a:rPr>
              <a:t> </a:t>
            </a:r>
            <a:r>
              <a:rPr sz="1800" spc="-5" dirty="0">
                <a:latin typeface="Cambria" pitchFamily="18" charset="0"/>
                <a:ea typeface="Cambria" pitchFamily="18" charset="0"/>
                <a:cs typeface="Arial"/>
              </a:rPr>
              <a:t>services</a:t>
            </a:r>
            <a:r>
              <a:rPr sz="1800" dirty="0">
                <a:latin typeface="Cambria" pitchFamily="18" charset="0"/>
                <a:ea typeface="Cambria" pitchFamily="18" charset="0"/>
                <a:cs typeface="Arial"/>
              </a:rPr>
              <a:t> </a:t>
            </a:r>
            <a:r>
              <a:rPr sz="1800" spc="-5" dirty="0">
                <a:latin typeface="Cambria" pitchFamily="18" charset="0"/>
                <a:ea typeface="Cambria" pitchFamily="18" charset="0"/>
                <a:cs typeface="Arial"/>
              </a:rPr>
              <a:t>number</a:t>
            </a:r>
            <a:r>
              <a:rPr sz="1800" spc="-10" dirty="0">
                <a:latin typeface="Cambria" pitchFamily="18" charset="0"/>
                <a:ea typeface="Cambria" pitchFamily="18" charset="0"/>
                <a:cs typeface="Arial"/>
              </a:rPr>
              <a:t> </a:t>
            </a:r>
            <a:r>
              <a:rPr sz="1800" spc="-5" dirty="0">
                <a:latin typeface="Cambria" pitchFamily="18" charset="0"/>
                <a:ea typeface="Cambria" pitchFamily="18" charset="0"/>
                <a:cs typeface="Arial"/>
              </a:rPr>
              <a:t>of </a:t>
            </a:r>
            <a:r>
              <a:rPr sz="1800" spc="-484" dirty="0">
                <a:latin typeface="Cambria" pitchFamily="18" charset="0"/>
                <a:ea typeface="Cambria" pitchFamily="18" charset="0"/>
                <a:cs typeface="Arial"/>
              </a:rPr>
              <a:t> </a:t>
            </a:r>
            <a:r>
              <a:rPr sz="1800" spc="-5" dirty="0">
                <a:latin typeface="Cambria" pitchFamily="18" charset="0"/>
                <a:ea typeface="Cambria" pitchFamily="18" charset="0"/>
                <a:cs typeface="Arial"/>
              </a:rPr>
              <a:t>movies has decreased by more </a:t>
            </a:r>
            <a:r>
              <a:rPr sz="1800" dirty="0">
                <a:latin typeface="Cambria" pitchFamily="18" charset="0"/>
                <a:ea typeface="Cambria" pitchFamily="18" charset="0"/>
                <a:cs typeface="Arial"/>
              </a:rPr>
              <a:t>than </a:t>
            </a:r>
            <a:r>
              <a:rPr sz="1800" spc="-5" dirty="0">
                <a:latin typeface="Cambria" pitchFamily="18" charset="0"/>
                <a:ea typeface="Cambria" pitchFamily="18" charset="0"/>
                <a:cs typeface="Arial"/>
              </a:rPr>
              <a:t>2,000 </a:t>
            </a:r>
            <a:r>
              <a:rPr sz="1800" dirty="0">
                <a:latin typeface="Cambria" pitchFamily="18" charset="0"/>
                <a:ea typeface="Cambria" pitchFamily="18" charset="0"/>
                <a:cs typeface="Arial"/>
              </a:rPr>
              <a:t>titles </a:t>
            </a:r>
            <a:r>
              <a:rPr sz="1800" spc="-5" dirty="0">
                <a:latin typeface="Cambria" pitchFamily="18" charset="0"/>
                <a:ea typeface="Cambria" pitchFamily="18" charset="0"/>
                <a:cs typeface="Arial"/>
              </a:rPr>
              <a:t>since 2010, while its number of </a:t>
            </a:r>
            <a:r>
              <a:rPr sz="1800" dirty="0">
                <a:latin typeface="Cambria" pitchFamily="18" charset="0"/>
                <a:ea typeface="Cambria" pitchFamily="18" charset="0"/>
                <a:cs typeface="Arial"/>
              </a:rPr>
              <a:t> </a:t>
            </a:r>
            <a:r>
              <a:rPr sz="1800" spc="-5" dirty="0">
                <a:latin typeface="Cambria" pitchFamily="18" charset="0"/>
                <a:ea typeface="Cambria" pitchFamily="18" charset="0"/>
                <a:cs typeface="Arial"/>
              </a:rPr>
              <a:t>TV</a:t>
            </a:r>
            <a:r>
              <a:rPr sz="1800" spc="15" dirty="0">
                <a:latin typeface="Cambria" pitchFamily="18" charset="0"/>
                <a:ea typeface="Cambria" pitchFamily="18" charset="0"/>
                <a:cs typeface="Arial"/>
              </a:rPr>
              <a:t> </a:t>
            </a:r>
            <a:r>
              <a:rPr sz="1800" spc="-5" dirty="0">
                <a:latin typeface="Cambria" pitchFamily="18" charset="0"/>
                <a:ea typeface="Cambria" pitchFamily="18" charset="0"/>
                <a:cs typeface="Arial"/>
              </a:rPr>
              <a:t>shows</a:t>
            </a:r>
            <a:r>
              <a:rPr sz="1800" spc="15" dirty="0">
                <a:latin typeface="Cambria" pitchFamily="18" charset="0"/>
                <a:ea typeface="Cambria" pitchFamily="18" charset="0"/>
                <a:cs typeface="Arial"/>
              </a:rPr>
              <a:t> </a:t>
            </a:r>
            <a:r>
              <a:rPr sz="1800" spc="-5" dirty="0">
                <a:latin typeface="Cambria" pitchFamily="18" charset="0"/>
                <a:ea typeface="Cambria" pitchFamily="18" charset="0"/>
                <a:cs typeface="Arial"/>
              </a:rPr>
              <a:t>has</a:t>
            </a:r>
            <a:r>
              <a:rPr sz="1800" spc="15" dirty="0">
                <a:latin typeface="Cambria" pitchFamily="18" charset="0"/>
                <a:ea typeface="Cambria" pitchFamily="18" charset="0"/>
                <a:cs typeface="Arial"/>
              </a:rPr>
              <a:t> </a:t>
            </a:r>
            <a:r>
              <a:rPr sz="1800" spc="-5" dirty="0">
                <a:latin typeface="Cambria" pitchFamily="18" charset="0"/>
                <a:ea typeface="Cambria" pitchFamily="18" charset="0"/>
                <a:cs typeface="Arial"/>
              </a:rPr>
              <a:t>nearly</a:t>
            </a:r>
            <a:r>
              <a:rPr sz="1800" spc="20" dirty="0">
                <a:latin typeface="Cambria" pitchFamily="18" charset="0"/>
                <a:ea typeface="Cambria" pitchFamily="18" charset="0"/>
                <a:cs typeface="Arial"/>
              </a:rPr>
              <a:t> </a:t>
            </a:r>
            <a:r>
              <a:rPr sz="1800" dirty="0">
                <a:latin typeface="Cambria" pitchFamily="18" charset="0"/>
                <a:ea typeface="Cambria" pitchFamily="18" charset="0"/>
                <a:cs typeface="Arial"/>
              </a:rPr>
              <a:t>tripled.</a:t>
            </a:r>
            <a:r>
              <a:rPr sz="1800" spc="15" dirty="0">
                <a:latin typeface="Cambria" pitchFamily="18" charset="0"/>
                <a:ea typeface="Cambria" pitchFamily="18" charset="0"/>
                <a:cs typeface="Arial"/>
              </a:rPr>
              <a:t> </a:t>
            </a:r>
            <a:r>
              <a:rPr sz="1800" spc="-5" dirty="0">
                <a:latin typeface="Cambria" pitchFamily="18" charset="0"/>
                <a:ea typeface="Cambria" pitchFamily="18" charset="0"/>
                <a:cs typeface="Arial"/>
              </a:rPr>
              <a:t>It</a:t>
            </a:r>
            <a:r>
              <a:rPr sz="1800" spc="15" dirty="0">
                <a:latin typeface="Cambria" pitchFamily="18" charset="0"/>
                <a:ea typeface="Cambria" pitchFamily="18" charset="0"/>
                <a:cs typeface="Arial"/>
              </a:rPr>
              <a:t> </a:t>
            </a:r>
            <a:r>
              <a:rPr sz="1800" spc="-5" dirty="0">
                <a:latin typeface="Cambria" pitchFamily="18" charset="0"/>
                <a:ea typeface="Cambria" pitchFamily="18" charset="0"/>
                <a:cs typeface="Arial"/>
              </a:rPr>
              <a:t>will</a:t>
            </a:r>
            <a:r>
              <a:rPr sz="1800" spc="15" dirty="0">
                <a:latin typeface="Cambria" pitchFamily="18" charset="0"/>
                <a:ea typeface="Cambria" pitchFamily="18" charset="0"/>
                <a:cs typeface="Arial"/>
              </a:rPr>
              <a:t> </a:t>
            </a:r>
            <a:r>
              <a:rPr sz="1800" spc="-5" dirty="0">
                <a:latin typeface="Cambria" pitchFamily="18" charset="0"/>
                <a:ea typeface="Cambria" pitchFamily="18" charset="0"/>
                <a:cs typeface="Arial"/>
              </a:rPr>
              <a:t>be</a:t>
            </a:r>
            <a:r>
              <a:rPr sz="1800" spc="20" dirty="0">
                <a:latin typeface="Cambria" pitchFamily="18" charset="0"/>
                <a:ea typeface="Cambria" pitchFamily="18" charset="0"/>
                <a:cs typeface="Arial"/>
              </a:rPr>
              <a:t> </a:t>
            </a:r>
            <a:r>
              <a:rPr sz="1800" spc="-5" dirty="0">
                <a:latin typeface="Cambria" pitchFamily="18" charset="0"/>
                <a:ea typeface="Cambria" pitchFamily="18" charset="0"/>
                <a:cs typeface="Arial"/>
              </a:rPr>
              <a:t>interesting</a:t>
            </a:r>
            <a:r>
              <a:rPr sz="1800" spc="15" dirty="0">
                <a:latin typeface="Cambria" pitchFamily="18" charset="0"/>
                <a:ea typeface="Cambria" pitchFamily="18" charset="0"/>
                <a:cs typeface="Arial"/>
              </a:rPr>
              <a:t> </a:t>
            </a:r>
            <a:r>
              <a:rPr sz="1800" dirty="0">
                <a:latin typeface="Cambria" pitchFamily="18" charset="0"/>
                <a:ea typeface="Cambria" pitchFamily="18" charset="0"/>
                <a:cs typeface="Arial"/>
              </a:rPr>
              <a:t>to</a:t>
            </a:r>
            <a:r>
              <a:rPr sz="1800" spc="15" dirty="0">
                <a:latin typeface="Cambria" pitchFamily="18" charset="0"/>
                <a:ea typeface="Cambria" pitchFamily="18" charset="0"/>
                <a:cs typeface="Arial"/>
              </a:rPr>
              <a:t> </a:t>
            </a:r>
            <a:r>
              <a:rPr sz="1800" spc="-5" dirty="0">
                <a:latin typeface="Cambria" pitchFamily="18" charset="0"/>
                <a:ea typeface="Cambria" pitchFamily="18" charset="0"/>
                <a:cs typeface="Arial"/>
              </a:rPr>
              <a:t>explore</a:t>
            </a:r>
            <a:r>
              <a:rPr sz="1800" spc="15" dirty="0">
                <a:latin typeface="Cambria" pitchFamily="18" charset="0"/>
                <a:ea typeface="Cambria" pitchFamily="18" charset="0"/>
                <a:cs typeface="Arial"/>
              </a:rPr>
              <a:t> </a:t>
            </a:r>
            <a:r>
              <a:rPr sz="1800" spc="-5" dirty="0">
                <a:latin typeface="Cambria" pitchFamily="18" charset="0"/>
                <a:ea typeface="Cambria" pitchFamily="18" charset="0"/>
                <a:cs typeface="Arial"/>
              </a:rPr>
              <a:t>what</a:t>
            </a:r>
            <a:r>
              <a:rPr sz="1800" spc="20" dirty="0">
                <a:latin typeface="Cambria" pitchFamily="18" charset="0"/>
                <a:ea typeface="Cambria" pitchFamily="18" charset="0"/>
                <a:cs typeface="Arial"/>
              </a:rPr>
              <a:t> </a:t>
            </a:r>
            <a:r>
              <a:rPr sz="1800" spc="-5" dirty="0">
                <a:latin typeface="Cambria" pitchFamily="18" charset="0"/>
                <a:ea typeface="Cambria" pitchFamily="18" charset="0"/>
                <a:cs typeface="Arial"/>
              </a:rPr>
              <a:t>all</a:t>
            </a:r>
            <a:r>
              <a:rPr sz="1800" spc="15" dirty="0">
                <a:latin typeface="Cambria" pitchFamily="18" charset="0"/>
                <a:ea typeface="Cambria" pitchFamily="18" charset="0"/>
                <a:cs typeface="Arial"/>
              </a:rPr>
              <a:t> </a:t>
            </a:r>
            <a:r>
              <a:rPr sz="1800" spc="-5" dirty="0">
                <a:latin typeface="Cambria" pitchFamily="18" charset="0"/>
                <a:ea typeface="Cambria" pitchFamily="18" charset="0"/>
                <a:cs typeface="Arial"/>
              </a:rPr>
              <a:t>other </a:t>
            </a:r>
            <a:r>
              <a:rPr sz="1800" dirty="0">
                <a:latin typeface="Cambria" pitchFamily="18" charset="0"/>
                <a:ea typeface="Cambria" pitchFamily="18" charset="0"/>
                <a:cs typeface="Arial"/>
              </a:rPr>
              <a:t> </a:t>
            </a:r>
            <a:r>
              <a:rPr sz="1800" spc="-5" dirty="0">
                <a:latin typeface="Cambria" pitchFamily="18" charset="0"/>
                <a:ea typeface="Cambria" pitchFamily="18" charset="0"/>
                <a:cs typeface="Arial"/>
              </a:rPr>
              <a:t>insights</a:t>
            </a:r>
            <a:r>
              <a:rPr sz="1800" spc="-10" dirty="0">
                <a:latin typeface="Cambria" pitchFamily="18" charset="0"/>
                <a:ea typeface="Cambria" pitchFamily="18" charset="0"/>
                <a:cs typeface="Arial"/>
              </a:rPr>
              <a:t> </a:t>
            </a:r>
            <a:r>
              <a:rPr sz="1800" spc="-5" dirty="0">
                <a:latin typeface="Cambria" pitchFamily="18" charset="0"/>
                <a:ea typeface="Cambria" pitchFamily="18" charset="0"/>
                <a:cs typeface="Arial"/>
              </a:rPr>
              <a:t>can be obtained </a:t>
            </a:r>
            <a:r>
              <a:rPr sz="1800" dirty="0">
                <a:latin typeface="Cambria" pitchFamily="18" charset="0"/>
                <a:ea typeface="Cambria" pitchFamily="18" charset="0"/>
                <a:cs typeface="Arial"/>
              </a:rPr>
              <a:t>from</a:t>
            </a:r>
            <a:r>
              <a:rPr sz="1800" spc="-10" dirty="0">
                <a:latin typeface="Cambria" pitchFamily="18" charset="0"/>
                <a:ea typeface="Cambria" pitchFamily="18" charset="0"/>
                <a:cs typeface="Arial"/>
              </a:rPr>
              <a:t> </a:t>
            </a:r>
            <a:r>
              <a:rPr sz="1800" dirty="0">
                <a:latin typeface="Cambria" pitchFamily="18" charset="0"/>
                <a:ea typeface="Cambria" pitchFamily="18" charset="0"/>
                <a:cs typeface="Arial"/>
              </a:rPr>
              <a:t>the</a:t>
            </a:r>
            <a:r>
              <a:rPr sz="1800" spc="-5" dirty="0">
                <a:latin typeface="Cambria" pitchFamily="18" charset="0"/>
                <a:ea typeface="Cambria" pitchFamily="18" charset="0"/>
                <a:cs typeface="Arial"/>
              </a:rPr>
              <a:t> same dataset.</a:t>
            </a:r>
            <a:endParaRPr sz="1800" dirty="0">
              <a:latin typeface="Cambria" pitchFamily="18" charset="0"/>
              <a:ea typeface="Cambria" pitchFamily="18" charset="0"/>
              <a:cs typeface="Arial"/>
            </a:endParaRPr>
          </a:p>
        </p:txBody>
      </p:sp>
      <p:sp>
        <p:nvSpPr>
          <p:cNvPr id="3" name="object 3"/>
          <p:cNvSpPr/>
          <p:nvPr/>
        </p:nvSpPr>
        <p:spPr>
          <a:xfrm>
            <a:off x="0" y="950594"/>
            <a:ext cx="9144000" cy="55245"/>
          </a:xfrm>
          <a:custGeom>
            <a:avLst/>
            <a:gdLst/>
            <a:ahLst/>
            <a:cxnLst/>
            <a:rect l="l" t="t" r="r" b="b"/>
            <a:pathLst>
              <a:path w="9144000" h="643889">
                <a:moveTo>
                  <a:pt x="0" y="0"/>
                </a:moveTo>
                <a:lnTo>
                  <a:pt x="9143999" y="0"/>
                </a:lnTo>
                <a:lnTo>
                  <a:pt x="9143999" y="643699"/>
                </a:lnTo>
                <a:lnTo>
                  <a:pt x="0" y="643699"/>
                </a:lnTo>
                <a:lnTo>
                  <a:pt x="0" y="0"/>
                </a:lnTo>
                <a:close/>
              </a:path>
            </a:pathLst>
          </a:custGeom>
          <a:solidFill>
            <a:srgbClr val="C00000"/>
          </a:solidFill>
        </p:spPr>
        <p:txBody>
          <a:bodyPr wrap="square" lIns="0" tIns="0" rIns="0" bIns="0" rtlCol="0"/>
          <a:lstStyle/>
          <a:p>
            <a:endParaRPr/>
          </a:p>
        </p:txBody>
      </p:sp>
      <p:sp>
        <p:nvSpPr>
          <p:cNvPr id="4" name="object 4"/>
          <p:cNvSpPr txBox="1">
            <a:spLocks noGrp="1"/>
          </p:cNvSpPr>
          <p:nvPr>
            <p:ph type="title"/>
          </p:nvPr>
        </p:nvSpPr>
        <p:spPr>
          <a:xfrm>
            <a:off x="243050" y="191517"/>
            <a:ext cx="4862350" cy="551433"/>
          </a:xfrm>
          <a:prstGeom prst="rect">
            <a:avLst/>
          </a:prstGeom>
        </p:spPr>
        <p:txBody>
          <a:bodyPr vert="horz" wrap="square" lIns="0" tIns="12700" rIns="0" bIns="0" rtlCol="0">
            <a:spAutoFit/>
          </a:bodyPr>
          <a:lstStyle/>
          <a:p>
            <a:pPr marL="12700">
              <a:lnSpc>
                <a:spcPct val="100000"/>
              </a:lnSpc>
              <a:spcBef>
                <a:spcPts val="100"/>
              </a:spcBef>
            </a:pPr>
            <a:r>
              <a:rPr sz="3500" spc="-10" dirty="0">
                <a:latin typeface="Georgia" pitchFamily="18" charset="0"/>
              </a:rPr>
              <a:t>Problem</a:t>
            </a:r>
            <a:r>
              <a:rPr sz="3500" spc="-90" dirty="0">
                <a:latin typeface="Georgia" pitchFamily="18" charset="0"/>
              </a:rPr>
              <a:t> </a:t>
            </a:r>
            <a:r>
              <a:rPr sz="3500" spc="-5" dirty="0">
                <a:latin typeface="Georgia" pitchFamily="18" charset="0"/>
              </a:rPr>
              <a:t>Statement</a:t>
            </a:r>
            <a:endParaRPr sz="3500" dirty="0">
              <a:latin typeface="Georgia" pitchFamily="18" charset="0"/>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2"/>
          <p:cNvSpPr/>
          <p:nvPr/>
        </p:nvSpPr>
        <p:spPr>
          <a:xfrm>
            <a:off x="112886" y="514350"/>
            <a:ext cx="4535314" cy="301524"/>
          </a:xfrm>
          <a:prstGeom prst="rect">
            <a:avLst/>
          </a:prstGeom>
          <a:noFill/>
          <a:ln/>
        </p:spPr>
        <p:txBody>
          <a:bodyPr wrap="none" lIns="57150" tIns="28575" rIns="57150" bIns="28575" rtlCol="0" anchor="t"/>
          <a:lstStyle/>
          <a:p>
            <a:pPr>
              <a:lnSpc>
                <a:spcPts val="2392"/>
              </a:lnSpc>
            </a:pPr>
            <a:r>
              <a:rPr lang="en-US" sz="2800" b="1" kern="0" spc="-57" dirty="0">
                <a:solidFill>
                  <a:srgbClr val="C00000"/>
                </a:solidFill>
                <a:latin typeface="Georgia" pitchFamily="18" charset="0"/>
                <a:ea typeface="p22-mackinac-pro" pitchFamily="34" charset="-122"/>
                <a:cs typeface="p22-mackinac-pro" pitchFamily="34" charset="-120"/>
              </a:rPr>
              <a:t>Clustering and Data Analysis Techniques</a:t>
            </a:r>
            <a:endParaRPr lang="en-US" sz="2800" dirty="0">
              <a:solidFill>
                <a:srgbClr val="C00000"/>
              </a:solidFill>
              <a:latin typeface="Georgia" pitchFamily="18" charset="0"/>
            </a:endParaRPr>
          </a:p>
        </p:txBody>
      </p:sp>
      <p:pic>
        <p:nvPicPr>
          <p:cNvPr id="5" name="Image 0" descr="preencoded.png"/>
          <p:cNvPicPr>
            <a:picLocks noChangeAspect="1"/>
          </p:cNvPicPr>
          <p:nvPr/>
        </p:nvPicPr>
        <p:blipFill>
          <a:blip r:embed="rId3"/>
          <a:stretch>
            <a:fillRect/>
          </a:stretch>
        </p:blipFill>
        <p:spPr>
          <a:xfrm>
            <a:off x="364480" y="1504951"/>
            <a:ext cx="2451177" cy="1503778"/>
          </a:xfrm>
          <a:prstGeom prst="rect">
            <a:avLst/>
          </a:prstGeom>
        </p:spPr>
      </p:pic>
      <p:sp>
        <p:nvSpPr>
          <p:cNvPr id="6" name="Text 3"/>
          <p:cNvSpPr/>
          <p:nvPr/>
        </p:nvSpPr>
        <p:spPr>
          <a:xfrm>
            <a:off x="364480" y="3039844"/>
            <a:ext cx="1051396" cy="150763"/>
          </a:xfrm>
          <a:prstGeom prst="rect">
            <a:avLst/>
          </a:prstGeom>
          <a:noFill/>
          <a:ln/>
        </p:spPr>
        <p:txBody>
          <a:bodyPr wrap="none" lIns="57150" tIns="28575" rIns="57150" bIns="28575" rtlCol="0" anchor="t"/>
          <a:lstStyle/>
          <a:p>
            <a:pPr>
              <a:lnSpc>
                <a:spcPts val="1196"/>
              </a:lnSpc>
            </a:pPr>
            <a:r>
              <a:rPr lang="en-US" sz="1200" b="1" kern="0" spc="-29" dirty="0">
                <a:latin typeface="Cambria" pitchFamily="18" charset="0"/>
                <a:ea typeface="Cambria" pitchFamily="18" charset="0"/>
                <a:cs typeface="p22-mackinac-pro" pitchFamily="34" charset="-120"/>
              </a:rPr>
              <a:t>KMeans Algorithm</a:t>
            </a:r>
            <a:endParaRPr lang="en-US" sz="1200" dirty="0">
              <a:latin typeface="Cambria" pitchFamily="18" charset="0"/>
              <a:ea typeface="Cambria" pitchFamily="18" charset="0"/>
            </a:endParaRPr>
          </a:p>
        </p:txBody>
      </p:sp>
      <p:sp>
        <p:nvSpPr>
          <p:cNvPr id="7" name="Text 4"/>
          <p:cNvSpPr/>
          <p:nvPr/>
        </p:nvSpPr>
        <p:spPr>
          <a:xfrm>
            <a:off x="364480" y="3287077"/>
            <a:ext cx="1994371" cy="462924"/>
          </a:xfrm>
          <a:prstGeom prst="rect">
            <a:avLst/>
          </a:prstGeom>
          <a:noFill/>
          <a:ln/>
        </p:spPr>
        <p:txBody>
          <a:bodyPr wrap="square" lIns="57150" tIns="28575" rIns="57150" bIns="28575" rtlCol="0" anchor="t"/>
          <a:lstStyle/>
          <a:p>
            <a:pPr>
              <a:lnSpc>
                <a:spcPts val="1225"/>
              </a:lnSpc>
            </a:pPr>
            <a:r>
              <a:rPr lang="en-US" sz="1200" dirty="0">
                <a:latin typeface="Cambria" pitchFamily="18" charset="0"/>
                <a:ea typeface="Cambria" pitchFamily="18" charset="0"/>
                <a:cs typeface="Eudoxus Sans" pitchFamily="34" charset="-120"/>
              </a:rPr>
              <a:t>We used the KMeans algorithm to group similar shows together based on their features and meta-data.</a:t>
            </a:r>
            <a:endParaRPr lang="en-US" sz="1200" dirty="0">
              <a:latin typeface="Cambria" pitchFamily="18" charset="0"/>
              <a:ea typeface="Cambria" pitchFamily="18" charset="0"/>
            </a:endParaRPr>
          </a:p>
        </p:txBody>
      </p:sp>
      <p:sp>
        <p:nvSpPr>
          <p:cNvPr id="9" name="Text 5"/>
          <p:cNvSpPr/>
          <p:nvPr/>
        </p:nvSpPr>
        <p:spPr>
          <a:xfrm>
            <a:off x="2504629" y="3039844"/>
            <a:ext cx="972071" cy="150763"/>
          </a:xfrm>
          <a:prstGeom prst="rect">
            <a:avLst/>
          </a:prstGeom>
          <a:noFill/>
          <a:ln/>
        </p:spPr>
        <p:txBody>
          <a:bodyPr wrap="none" lIns="57150" tIns="28575" rIns="57150" bIns="28575" rtlCol="0" anchor="t"/>
          <a:lstStyle/>
          <a:p>
            <a:pPr>
              <a:lnSpc>
                <a:spcPts val="1196"/>
              </a:lnSpc>
            </a:pPr>
            <a:endParaRPr lang="en-US" sz="1200" dirty="0">
              <a:latin typeface="Cambria" pitchFamily="18" charset="0"/>
              <a:ea typeface="Cambria" pitchFamily="18" charset="0"/>
            </a:endParaRPr>
          </a:p>
        </p:txBody>
      </p:sp>
      <p:sp>
        <p:nvSpPr>
          <p:cNvPr id="10" name="Text 6"/>
          <p:cNvSpPr/>
          <p:nvPr/>
        </p:nvSpPr>
        <p:spPr>
          <a:xfrm>
            <a:off x="2504629" y="3287077"/>
            <a:ext cx="1994446" cy="617232"/>
          </a:xfrm>
          <a:prstGeom prst="rect">
            <a:avLst/>
          </a:prstGeom>
          <a:noFill/>
          <a:ln/>
        </p:spPr>
        <p:txBody>
          <a:bodyPr wrap="square" lIns="57150" tIns="28575" rIns="57150" bIns="28575" rtlCol="0" anchor="t"/>
          <a:lstStyle/>
          <a:p>
            <a:pPr>
              <a:lnSpc>
                <a:spcPts val="1225"/>
              </a:lnSpc>
            </a:pPr>
            <a:endParaRPr lang="en-US" sz="1200" dirty="0">
              <a:latin typeface="Cambria" pitchFamily="18" charset="0"/>
              <a:ea typeface="Cambria" pitchFamily="18" charset="0"/>
            </a:endParaRPr>
          </a:p>
        </p:txBody>
      </p:sp>
      <p:pic>
        <p:nvPicPr>
          <p:cNvPr id="11" name="Image 2" descr="preencoded.png"/>
          <p:cNvPicPr>
            <a:picLocks noChangeAspect="1"/>
          </p:cNvPicPr>
          <p:nvPr/>
        </p:nvPicPr>
        <p:blipFill>
          <a:blip r:embed="rId4"/>
          <a:stretch>
            <a:fillRect/>
          </a:stretch>
        </p:blipFill>
        <p:spPr>
          <a:xfrm>
            <a:off x="3124199" y="1606454"/>
            <a:ext cx="2162175" cy="1326427"/>
          </a:xfrm>
          <a:prstGeom prst="rect">
            <a:avLst/>
          </a:prstGeom>
        </p:spPr>
      </p:pic>
      <p:sp>
        <p:nvSpPr>
          <p:cNvPr id="12" name="Text 7"/>
          <p:cNvSpPr/>
          <p:nvPr/>
        </p:nvSpPr>
        <p:spPr>
          <a:xfrm>
            <a:off x="3429000" y="3039844"/>
            <a:ext cx="1283048" cy="150763"/>
          </a:xfrm>
          <a:prstGeom prst="rect">
            <a:avLst/>
          </a:prstGeom>
          <a:noFill/>
          <a:ln/>
        </p:spPr>
        <p:txBody>
          <a:bodyPr wrap="none" lIns="57150" tIns="28575" rIns="57150" bIns="28575" rtlCol="0" anchor="t"/>
          <a:lstStyle/>
          <a:p>
            <a:pPr>
              <a:lnSpc>
                <a:spcPts val="1196"/>
              </a:lnSpc>
            </a:pPr>
            <a:r>
              <a:rPr lang="en-US" sz="1200" b="1" kern="0" spc="-29" dirty="0">
                <a:latin typeface="Cambria" pitchFamily="18" charset="0"/>
                <a:ea typeface="Cambria" pitchFamily="18" charset="0"/>
                <a:cs typeface="p22-mackinac-pro" pitchFamily="34" charset="-120"/>
              </a:rPr>
              <a:t>Hierarchical Clustering</a:t>
            </a:r>
            <a:endParaRPr lang="en-US" sz="1200" dirty="0">
              <a:latin typeface="Cambria" pitchFamily="18" charset="0"/>
              <a:ea typeface="Cambria" pitchFamily="18" charset="0"/>
            </a:endParaRPr>
          </a:p>
        </p:txBody>
      </p:sp>
      <p:sp>
        <p:nvSpPr>
          <p:cNvPr id="13" name="Text 8"/>
          <p:cNvSpPr/>
          <p:nvPr/>
        </p:nvSpPr>
        <p:spPr>
          <a:xfrm>
            <a:off x="3429000" y="3287077"/>
            <a:ext cx="1994446" cy="462924"/>
          </a:xfrm>
          <a:prstGeom prst="rect">
            <a:avLst/>
          </a:prstGeom>
          <a:noFill/>
          <a:ln/>
        </p:spPr>
        <p:txBody>
          <a:bodyPr wrap="square" lIns="57150" tIns="28575" rIns="57150" bIns="28575" rtlCol="0" anchor="t"/>
          <a:lstStyle/>
          <a:p>
            <a:pPr>
              <a:lnSpc>
                <a:spcPts val="1225"/>
              </a:lnSpc>
            </a:pPr>
            <a:r>
              <a:rPr lang="en-US" sz="1200" dirty="0">
                <a:latin typeface="Cambria" pitchFamily="18" charset="0"/>
                <a:ea typeface="Cambria" pitchFamily="18" charset="0"/>
                <a:cs typeface="Eudoxus Sans" pitchFamily="34" charset="-120"/>
              </a:rPr>
              <a:t>We utilized hierarchical cluster analysis to cluster short movies and TV shows that have minimal feature information.</a:t>
            </a:r>
            <a:endParaRPr lang="en-US" sz="1200" dirty="0">
              <a:latin typeface="Cambria" pitchFamily="18" charset="0"/>
              <a:ea typeface="Cambria" pitchFamily="18" charset="0"/>
            </a:endParaRPr>
          </a:p>
        </p:txBody>
      </p:sp>
      <p:pic>
        <p:nvPicPr>
          <p:cNvPr id="14" name="Image 3" descr="preencoded.png"/>
          <p:cNvPicPr>
            <a:picLocks noChangeAspect="1"/>
          </p:cNvPicPr>
          <p:nvPr/>
        </p:nvPicPr>
        <p:blipFill>
          <a:blip r:embed="rId5"/>
          <a:stretch>
            <a:fillRect/>
          </a:stretch>
        </p:blipFill>
        <p:spPr>
          <a:xfrm>
            <a:off x="5778326" y="1605869"/>
            <a:ext cx="2146473" cy="1316795"/>
          </a:xfrm>
          <a:prstGeom prst="rect">
            <a:avLst/>
          </a:prstGeom>
        </p:spPr>
      </p:pic>
      <p:sp>
        <p:nvSpPr>
          <p:cNvPr id="15" name="Text 9"/>
          <p:cNvSpPr/>
          <p:nvPr/>
        </p:nvSpPr>
        <p:spPr>
          <a:xfrm>
            <a:off x="6019800" y="3039844"/>
            <a:ext cx="1683916" cy="150763"/>
          </a:xfrm>
          <a:prstGeom prst="rect">
            <a:avLst/>
          </a:prstGeom>
          <a:noFill/>
          <a:ln/>
        </p:spPr>
        <p:txBody>
          <a:bodyPr wrap="none" lIns="57150" tIns="28575" rIns="57150" bIns="28575" rtlCol="0" anchor="t"/>
          <a:lstStyle/>
          <a:p>
            <a:pPr>
              <a:lnSpc>
                <a:spcPts val="1196"/>
              </a:lnSpc>
            </a:pPr>
            <a:r>
              <a:rPr lang="en-US" sz="1200" b="1" kern="0" spc="-29" dirty="0">
                <a:latin typeface="Cambria" pitchFamily="18" charset="0"/>
                <a:ea typeface="Cambria" pitchFamily="18" charset="0"/>
                <a:cs typeface="p22-mackinac-pro" pitchFamily="34" charset="-120"/>
              </a:rPr>
              <a:t>Principal Component Analysis</a:t>
            </a:r>
            <a:endParaRPr lang="en-US" sz="1200" dirty="0">
              <a:latin typeface="Cambria" pitchFamily="18" charset="0"/>
              <a:ea typeface="Cambria" pitchFamily="18" charset="0"/>
            </a:endParaRPr>
          </a:p>
        </p:txBody>
      </p:sp>
      <p:sp>
        <p:nvSpPr>
          <p:cNvPr id="16" name="Text 10"/>
          <p:cNvSpPr/>
          <p:nvPr/>
        </p:nvSpPr>
        <p:spPr>
          <a:xfrm>
            <a:off x="6158954" y="3257550"/>
            <a:ext cx="1994446" cy="617232"/>
          </a:xfrm>
          <a:prstGeom prst="rect">
            <a:avLst/>
          </a:prstGeom>
          <a:noFill/>
          <a:ln/>
        </p:spPr>
        <p:txBody>
          <a:bodyPr wrap="square" lIns="57150" tIns="28575" rIns="57150" bIns="28575" rtlCol="0" anchor="t"/>
          <a:lstStyle/>
          <a:p>
            <a:pPr>
              <a:lnSpc>
                <a:spcPts val="1225"/>
              </a:lnSpc>
            </a:pPr>
            <a:r>
              <a:rPr lang="en-US" sz="1200" dirty="0">
                <a:latin typeface="Cambria" pitchFamily="18" charset="0"/>
                <a:ea typeface="Cambria" pitchFamily="18" charset="0"/>
                <a:cs typeface="Eudoxus Sans" pitchFamily="34" charset="-120"/>
              </a:rPr>
              <a:t>We implemented PCA technique to reduce the dimensionality of the features in our dataset, preserving essential characteristics.</a:t>
            </a:r>
            <a:endParaRPr lang="en-US" sz="1200" dirty="0">
              <a:latin typeface="Cambria" pitchFamily="18" charset="0"/>
              <a:ea typeface="Cambria" pitchFamily="18" charset="0"/>
            </a:endParaRPr>
          </a:p>
        </p:txBody>
      </p:sp>
      <p:sp>
        <p:nvSpPr>
          <p:cNvPr id="18" name="object 3"/>
          <p:cNvSpPr/>
          <p:nvPr/>
        </p:nvSpPr>
        <p:spPr>
          <a:xfrm>
            <a:off x="0" y="950594"/>
            <a:ext cx="9144000" cy="55245"/>
          </a:xfrm>
          <a:custGeom>
            <a:avLst/>
            <a:gdLst/>
            <a:ahLst/>
            <a:cxnLst/>
            <a:rect l="l" t="t" r="r" b="b"/>
            <a:pathLst>
              <a:path w="9144000" h="643889">
                <a:moveTo>
                  <a:pt x="0" y="0"/>
                </a:moveTo>
                <a:lnTo>
                  <a:pt x="9143999" y="0"/>
                </a:lnTo>
                <a:lnTo>
                  <a:pt x="9143999" y="643699"/>
                </a:lnTo>
                <a:lnTo>
                  <a:pt x="0" y="643699"/>
                </a:lnTo>
                <a:lnTo>
                  <a:pt x="0" y="0"/>
                </a:lnTo>
                <a:close/>
              </a:path>
            </a:pathLst>
          </a:custGeom>
          <a:solidFill>
            <a:srgbClr val="C00000"/>
          </a:solidFill>
        </p:spPr>
        <p:txBody>
          <a:bodyPr wrap="square" lIns="0" tIns="0" rIns="0" bIns="0" rtlCol="0"/>
          <a:lstStyle/>
          <a:p>
            <a:endParaRPr/>
          </a:p>
        </p:txBody>
      </p:sp>
    </p:spTree>
    <p:extLst>
      <p:ext uri="{BB962C8B-B14F-4D97-AF65-F5344CB8AC3E}">
        <p14:creationId xmlns:p14="http://schemas.microsoft.com/office/powerpoint/2010/main" val="105239747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71094" y="361950"/>
            <a:ext cx="3029306" cy="320601"/>
          </a:xfrm>
          <a:prstGeom prst="rect">
            <a:avLst/>
          </a:prstGeom>
        </p:spPr>
        <p:txBody>
          <a:bodyPr vert="horz" wrap="square" lIns="0" tIns="12700" rIns="0" bIns="0" rtlCol="0">
            <a:spAutoFit/>
          </a:bodyPr>
          <a:lstStyle/>
          <a:p>
            <a:pPr marL="12700">
              <a:lnSpc>
                <a:spcPct val="100000"/>
              </a:lnSpc>
              <a:spcBef>
                <a:spcPts val="100"/>
              </a:spcBef>
            </a:pPr>
            <a:r>
              <a:rPr sz="2000" spc="-5" dirty="0">
                <a:latin typeface="Georgia" pitchFamily="18" charset="0"/>
              </a:rPr>
              <a:t>DATA</a:t>
            </a:r>
            <a:r>
              <a:rPr sz="2000" spc="-95" dirty="0">
                <a:latin typeface="Georgia" pitchFamily="18" charset="0"/>
              </a:rPr>
              <a:t> </a:t>
            </a:r>
            <a:r>
              <a:rPr sz="2000" spc="-5" dirty="0">
                <a:latin typeface="Georgia" pitchFamily="18" charset="0"/>
              </a:rPr>
              <a:t>PIPELINE:</a:t>
            </a:r>
            <a:endParaRPr sz="2000" dirty="0">
              <a:latin typeface="Georgia" pitchFamily="18" charset="0"/>
            </a:endParaRPr>
          </a:p>
        </p:txBody>
      </p:sp>
      <p:sp>
        <p:nvSpPr>
          <p:cNvPr id="3" name="object 3"/>
          <p:cNvSpPr txBox="1"/>
          <p:nvPr/>
        </p:nvSpPr>
        <p:spPr>
          <a:xfrm>
            <a:off x="76200" y="946011"/>
            <a:ext cx="9067800" cy="4216539"/>
          </a:xfrm>
          <a:prstGeom prst="rect">
            <a:avLst/>
          </a:prstGeom>
        </p:spPr>
        <p:txBody>
          <a:bodyPr vert="horz" wrap="square" lIns="0" tIns="12700" rIns="0" bIns="0" rtlCol="0">
            <a:spAutoFit/>
          </a:bodyPr>
          <a:lstStyle/>
          <a:p>
            <a:pPr marL="376555" marR="5080" indent="-364490">
              <a:lnSpc>
                <a:spcPct val="100000"/>
              </a:lnSpc>
              <a:spcBef>
                <a:spcPts val="100"/>
              </a:spcBef>
              <a:buSzPct val="83333"/>
              <a:buAutoNum type="arabicPeriod"/>
              <a:tabLst>
                <a:tab pos="376555" algn="l"/>
                <a:tab pos="377190" algn="l"/>
              </a:tabLst>
            </a:pPr>
            <a:r>
              <a:rPr sz="1200" b="1" spc="-5" dirty="0">
                <a:latin typeface="Cambria" pitchFamily="18" charset="0"/>
                <a:ea typeface="Cambria" pitchFamily="18" charset="0"/>
                <a:cs typeface="Verdana"/>
              </a:rPr>
              <a:t>Analyze </a:t>
            </a:r>
            <a:r>
              <a:rPr sz="1200" b="1" dirty="0">
                <a:latin typeface="Cambria" pitchFamily="18" charset="0"/>
                <a:ea typeface="Cambria" pitchFamily="18" charset="0"/>
                <a:cs typeface="Verdana"/>
              </a:rPr>
              <a:t>Data: </a:t>
            </a:r>
            <a:r>
              <a:rPr sz="1200" dirty="0">
                <a:latin typeface="Cambria" pitchFamily="18" charset="0"/>
                <a:ea typeface="Cambria" pitchFamily="18" charset="0"/>
                <a:cs typeface="Verdana"/>
              </a:rPr>
              <a:t>In </a:t>
            </a:r>
            <a:r>
              <a:rPr sz="1200" spc="-5" dirty="0">
                <a:latin typeface="Cambria" pitchFamily="18" charset="0"/>
                <a:ea typeface="Cambria" pitchFamily="18" charset="0"/>
                <a:cs typeface="Verdana"/>
              </a:rPr>
              <a:t>this </a:t>
            </a:r>
            <a:r>
              <a:rPr sz="1200" spc="-10" dirty="0">
                <a:latin typeface="Cambria" pitchFamily="18" charset="0"/>
                <a:ea typeface="Cambria" pitchFamily="18" charset="0"/>
                <a:cs typeface="Verdana"/>
              </a:rPr>
              <a:t>initial </a:t>
            </a:r>
            <a:r>
              <a:rPr sz="1200" spc="-5" dirty="0">
                <a:latin typeface="Cambria" pitchFamily="18" charset="0"/>
                <a:ea typeface="Cambria" pitchFamily="18" charset="0"/>
                <a:cs typeface="Verdana"/>
              </a:rPr>
              <a:t>step we went to look </a:t>
            </a:r>
            <a:r>
              <a:rPr sz="1200" dirty="0">
                <a:latin typeface="Cambria" pitchFamily="18" charset="0"/>
                <a:ea typeface="Cambria" pitchFamily="18" charset="0"/>
                <a:cs typeface="Verdana"/>
              </a:rPr>
              <a:t>for </a:t>
            </a:r>
            <a:r>
              <a:rPr sz="1200" spc="-5" dirty="0">
                <a:latin typeface="Cambria" pitchFamily="18" charset="0"/>
                <a:ea typeface="Cambria" pitchFamily="18" charset="0"/>
                <a:cs typeface="Verdana"/>
              </a:rPr>
              <a:t>different features </a:t>
            </a:r>
            <a:r>
              <a:rPr sz="1200" spc="-10" dirty="0">
                <a:latin typeface="Cambria" pitchFamily="18" charset="0"/>
                <a:ea typeface="Cambria" pitchFamily="18" charset="0"/>
                <a:cs typeface="Verdana"/>
              </a:rPr>
              <a:t>available </a:t>
            </a:r>
            <a:r>
              <a:rPr sz="1200" spc="-5" dirty="0">
                <a:latin typeface="Cambria" pitchFamily="18" charset="0"/>
                <a:ea typeface="Cambria" pitchFamily="18" charset="0"/>
                <a:cs typeface="Verdana"/>
              </a:rPr>
              <a:t>and tried to understand the </a:t>
            </a:r>
            <a:r>
              <a:rPr sz="1200" spc="-409" dirty="0">
                <a:latin typeface="Cambria" pitchFamily="18" charset="0"/>
                <a:ea typeface="Cambria" pitchFamily="18" charset="0"/>
                <a:cs typeface="Verdana"/>
              </a:rPr>
              <a:t> </a:t>
            </a:r>
            <a:r>
              <a:rPr sz="1200" spc="-5" dirty="0">
                <a:latin typeface="Cambria" pitchFamily="18" charset="0"/>
                <a:ea typeface="Cambria" pitchFamily="18" charset="0"/>
                <a:cs typeface="Verdana"/>
              </a:rPr>
              <a:t>data.</a:t>
            </a:r>
            <a:r>
              <a:rPr sz="1200" spc="-10" dirty="0">
                <a:latin typeface="Cambria" pitchFamily="18" charset="0"/>
                <a:ea typeface="Cambria" pitchFamily="18" charset="0"/>
                <a:cs typeface="Verdana"/>
              </a:rPr>
              <a:t> </a:t>
            </a:r>
            <a:r>
              <a:rPr sz="1200" spc="-5" dirty="0">
                <a:latin typeface="Cambria" pitchFamily="18" charset="0"/>
                <a:ea typeface="Cambria" pitchFamily="18" charset="0"/>
                <a:cs typeface="Verdana"/>
              </a:rPr>
              <a:t>During</a:t>
            </a:r>
            <a:r>
              <a:rPr sz="1200" spc="-15" dirty="0">
                <a:latin typeface="Cambria" pitchFamily="18" charset="0"/>
                <a:ea typeface="Cambria" pitchFamily="18" charset="0"/>
                <a:cs typeface="Verdana"/>
              </a:rPr>
              <a:t> </a:t>
            </a:r>
            <a:r>
              <a:rPr sz="1200" spc="-5" dirty="0">
                <a:latin typeface="Cambria" pitchFamily="18" charset="0"/>
                <a:ea typeface="Cambria" pitchFamily="18" charset="0"/>
                <a:cs typeface="Verdana"/>
              </a:rPr>
              <a:t>this stage,</a:t>
            </a:r>
            <a:r>
              <a:rPr sz="1200" spc="-15" dirty="0">
                <a:latin typeface="Cambria" pitchFamily="18" charset="0"/>
                <a:ea typeface="Cambria" pitchFamily="18" charset="0"/>
                <a:cs typeface="Verdana"/>
              </a:rPr>
              <a:t> </a:t>
            </a:r>
            <a:r>
              <a:rPr sz="1200" spc="-5" dirty="0">
                <a:latin typeface="Cambria" pitchFamily="18" charset="0"/>
                <a:ea typeface="Cambria" pitchFamily="18" charset="0"/>
                <a:cs typeface="Verdana"/>
              </a:rPr>
              <a:t>we </a:t>
            </a:r>
            <a:r>
              <a:rPr sz="1200" spc="-10" dirty="0">
                <a:latin typeface="Cambria" pitchFamily="18" charset="0"/>
                <a:ea typeface="Cambria" pitchFamily="18" charset="0"/>
                <a:cs typeface="Verdana"/>
              </a:rPr>
              <a:t>looked</a:t>
            </a:r>
            <a:r>
              <a:rPr sz="1200" spc="-40" dirty="0">
                <a:latin typeface="Cambria" pitchFamily="18" charset="0"/>
                <a:ea typeface="Cambria" pitchFamily="18" charset="0"/>
                <a:cs typeface="Verdana"/>
              </a:rPr>
              <a:t> </a:t>
            </a:r>
            <a:r>
              <a:rPr sz="1200" dirty="0">
                <a:latin typeface="Cambria" pitchFamily="18" charset="0"/>
                <a:ea typeface="Cambria" pitchFamily="18" charset="0"/>
                <a:cs typeface="Verdana"/>
              </a:rPr>
              <a:t>for</a:t>
            </a:r>
            <a:r>
              <a:rPr sz="1200" spc="-5" dirty="0">
                <a:latin typeface="Cambria" pitchFamily="18" charset="0"/>
                <a:ea typeface="Cambria" pitchFamily="18" charset="0"/>
                <a:cs typeface="Verdana"/>
              </a:rPr>
              <a:t> the shape </a:t>
            </a:r>
            <a:r>
              <a:rPr sz="1200" dirty="0">
                <a:latin typeface="Cambria" pitchFamily="18" charset="0"/>
                <a:ea typeface="Cambria" pitchFamily="18" charset="0"/>
                <a:cs typeface="Verdana"/>
              </a:rPr>
              <a:t>of</a:t>
            </a:r>
            <a:r>
              <a:rPr sz="1200" spc="-15" dirty="0">
                <a:latin typeface="Cambria" pitchFamily="18" charset="0"/>
                <a:ea typeface="Cambria" pitchFamily="18" charset="0"/>
                <a:cs typeface="Verdana"/>
              </a:rPr>
              <a:t> </a:t>
            </a:r>
            <a:r>
              <a:rPr sz="1200" spc="-5" dirty="0">
                <a:latin typeface="Cambria" pitchFamily="18" charset="0"/>
                <a:ea typeface="Cambria" pitchFamily="18" charset="0"/>
                <a:cs typeface="Verdana"/>
              </a:rPr>
              <a:t>data,</a:t>
            </a:r>
            <a:r>
              <a:rPr sz="1200" dirty="0">
                <a:latin typeface="Cambria" pitchFamily="18" charset="0"/>
                <a:ea typeface="Cambria" pitchFamily="18" charset="0"/>
                <a:cs typeface="Verdana"/>
              </a:rPr>
              <a:t> </a:t>
            </a:r>
            <a:r>
              <a:rPr sz="1200" spc="-5" dirty="0">
                <a:latin typeface="Cambria" pitchFamily="18" charset="0"/>
                <a:ea typeface="Cambria" pitchFamily="18" charset="0"/>
                <a:cs typeface="Verdana"/>
              </a:rPr>
              <a:t>data</a:t>
            </a:r>
            <a:r>
              <a:rPr sz="1200" spc="5" dirty="0">
                <a:latin typeface="Cambria" pitchFamily="18" charset="0"/>
                <a:ea typeface="Cambria" pitchFamily="18" charset="0"/>
                <a:cs typeface="Verdana"/>
              </a:rPr>
              <a:t> </a:t>
            </a:r>
            <a:r>
              <a:rPr sz="1200" spc="-5" dirty="0">
                <a:latin typeface="Cambria" pitchFamily="18" charset="0"/>
                <a:ea typeface="Cambria" pitchFamily="18" charset="0"/>
                <a:cs typeface="Verdana"/>
              </a:rPr>
              <a:t>types</a:t>
            </a:r>
            <a:r>
              <a:rPr sz="1200" spc="-15" dirty="0">
                <a:latin typeface="Cambria" pitchFamily="18" charset="0"/>
                <a:ea typeface="Cambria" pitchFamily="18" charset="0"/>
                <a:cs typeface="Verdana"/>
              </a:rPr>
              <a:t> </a:t>
            </a:r>
            <a:r>
              <a:rPr sz="1200" dirty="0">
                <a:latin typeface="Cambria" pitchFamily="18" charset="0"/>
                <a:ea typeface="Cambria" pitchFamily="18" charset="0"/>
                <a:cs typeface="Verdana"/>
              </a:rPr>
              <a:t>of</a:t>
            </a:r>
            <a:r>
              <a:rPr sz="1200" spc="-20" dirty="0">
                <a:latin typeface="Cambria" pitchFamily="18" charset="0"/>
                <a:ea typeface="Cambria" pitchFamily="18" charset="0"/>
                <a:cs typeface="Verdana"/>
              </a:rPr>
              <a:t> </a:t>
            </a:r>
            <a:r>
              <a:rPr sz="1200" dirty="0">
                <a:latin typeface="Cambria" pitchFamily="18" charset="0"/>
                <a:ea typeface="Cambria" pitchFamily="18" charset="0"/>
                <a:cs typeface="Verdana"/>
              </a:rPr>
              <a:t>each</a:t>
            </a:r>
            <a:r>
              <a:rPr sz="1200" spc="-30" dirty="0">
                <a:latin typeface="Cambria" pitchFamily="18" charset="0"/>
                <a:ea typeface="Cambria" pitchFamily="18" charset="0"/>
                <a:cs typeface="Verdana"/>
              </a:rPr>
              <a:t> </a:t>
            </a:r>
            <a:r>
              <a:rPr sz="1200" spc="-5" dirty="0">
                <a:latin typeface="Cambria" pitchFamily="18" charset="0"/>
                <a:ea typeface="Cambria" pitchFamily="18" charset="0"/>
                <a:cs typeface="Verdana"/>
              </a:rPr>
              <a:t>feature,</a:t>
            </a:r>
            <a:r>
              <a:rPr sz="1200" spc="-30" dirty="0">
                <a:latin typeface="Cambria" pitchFamily="18" charset="0"/>
                <a:ea typeface="Cambria" pitchFamily="18" charset="0"/>
                <a:cs typeface="Verdana"/>
              </a:rPr>
              <a:t> </a:t>
            </a:r>
            <a:r>
              <a:rPr sz="1200" spc="-5" dirty="0">
                <a:latin typeface="Cambria" pitchFamily="18" charset="0"/>
                <a:ea typeface="Cambria" pitchFamily="18" charset="0"/>
                <a:cs typeface="Verdana"/>
              </a:rPr>
              <a:t>statistical</a:t>
            </a:r>
            <a:r>
              <a:rPr sz="1200" spc="-25" dirty="0">
                <a:latin typeface="Cambria" pitchFamily="18" charset="0"/>
                <a:ea typeface="Cambria" pitchFamily="18" charset="0"/>
                <a:cs typeface="Verdana"/>
              </a:rPr>
              <a:t> </a:t>
            </a:r>
            <a:r>
              <a:rPr sz="1200" spc="-5" dirty="0">
                <a:latin typeface="Cambria" pitchFamily="18" charset="0"/>
                <a:ea typeface="Cambria" pitchFamily="18" charset="0"/>
                <a:cs typeface="Verdana"/>
              </a:rPr>
              <a:t>summary</a:t>
            </a:r>
            <a:r>
              <a:rPr sz="1200" spc="-20" dirty="0">
                <a:latin typeface="Cambria" pitchFamily="18" charset="0"/>
                <a:ea typeface="Cambria" pitchFamily="18" charset="0"/>
                <a:cs typeface="Verdana"/>
              </a:rPr>
              <a:t> </a:t>
            </a:r>
            <a:r>
              <a:rPr sz="1200" spc="-5" dirty="0">
                <a:latin typeface="Cambria" pitchFamily="18" charset="0"/>
                <a:ea typeface="Cambria" pitchFamily="18" charset="0"/>
                <a:cs typeface="Verdana"/>
              </a:rPr>
              <a:t>etc.</a:t>
            </a:r>
            <a:endParaRPr sz="1200" dirty="0">
              <a:latin typeface="Cambria" pitchFamily="18" charset="0"/>
              <a:ea typeface="Cambria" pitchFamily="18" charset="0"/>
              <a:cs typeface="Verdana"/>
            </a:endParaRPr>
          </a:p>
          <a:p>
            <a:pPr>
              <a:lnSpc>
                <a:spcPct val="100000"/>
              </a:lnSpc>
              <a:buClr>
                <a:srgbClr val="CC0000"/>
              </a:buClr>
              <a:buFont typeface="Verdana"/>
              <a:buAutoNum type="arabicPeriod"/>
            </a:pPr>
            <a:endParaRPr sz="1200" dirty="0">
              <a:latin typeface="Cambria" pitchFamily="18" charset="0"/>
              <a:ea typeface="Cambria" pitchFamily="18" charset="0"/>
              <a:cs typeface="Verdana"/>
            </a:endParaRPr>
          </a:p>
          <a:p>
            <a:pPr marL="376555" marR="226060" indent="-364490">
              <a:lnSpc>
                <a:spcPct val="100000"/>
              </a:lnSpc>
              <a:spcBef>
                <a:spcPts val="1130"/>
              </a:spcBef>
              <a:buSzPct val="83333"/>
              <a:buAutoNum type="arabicPeriod"/>
              <a:tabLst>
                <a:tab pos="376555" algn="l"/>
                <a:tab pos="377190" algn="l"/>
              </a:tabLst>
            </a:pPr>
            <a:r>
              <a:rPr sz="1200" b="1" spc="-5" dirty="0">
                <a:latin typeface="Cambria" pitchFamily="18" charset="0"/>
                <a:ea typeface="Cambria" pitchFamily="18" charset="0"/>
                <a:cs typeface="Verdana"/>
              </a:rPr>
              <a:t>EDA: </a:t>
            </a:r>
            <a:r>
              <a:rPr sz="1200" dirty="0">
                <a:latin typeface="Cambria" pitchFamily="18" charset="0"/>
                <a:ea typeface="Cambria" pitchFamily="18" charset="0"/>
                <a:cs typeface="Verdana"/>
              </a:rPr>
              <a:t>EDA or </a:t>
            </a:r>
            <a:r>
              <a:rPr sz="1200" spc="-10" dirty="0">
                <a:latin typeface="Cambria" pitchFamily="18" charset="0"/>
                <a:ea typeface="Cambria" pitchFamily="18" charset="0"/>
                <a:cs typeface="Verdana"/>
              </a:rPr>
              <a:t>Exploratory </a:t>
            </a:r>
            <a:r>
              <a:rPr sz="1200" spc="-5" dirty="0">
                <a:latin typeface="Cambria" pitchFamily="18" charset="0"/>
                <a:ea typeface="Cambria" pitchFamily="18" charset="0"/>
                <a:cs typeface="Verdana"/>
              </a:rPr>
              <a:t>Data Analysis is the critical process </a:t>
            </a:r>
            <a:r>
              <a:rPr sz="1200" dirty="0">
                <a:latin typeface="Cambria" pitchFamily="18" charset="0"/>
                <a:ea typeface="Cambria" pitchFamily="18" charset="0"/>
                <a:cs typeface="Verdana"/>
              </a:rPr>
              <a:t>of </a:t>
            </a:r>
            <a:r>
              <a:rPr sz="1200" spc="-5" dirty="0">
                <a:latin typeface="Cambria" pitchFamily="18" charset="0"/>
                <a:ea typeface="Cambria" pitchFamily="18" charset="0"/>
                <a:cs typeface="Verdana"/>
              </a:rPr>
              <a:t>performing the </a:t>
            </a:r>
            <a:r>
              <a:rPr sz="1200" spc="-10" dirty="0">
                <a:latin typeface="Cambria" pitchFamily="18" charset="0"/>
                <a:ea typeface="Cambria" pitchFamily="18" charset="0"/>
                <a:cs typeface="Verdana"/>
              </a:rPr>
              <a:t>initial investigation</a:t>
            </a:r>
            <a:r>
              <a:rPr sz="1200" spc="-5" dirty="0">
                <a:latin typeface="Cambria" pitchFamily="18" charset="0"/>
                <a:ea typeface="Cambria" pitchFamily="18" charset="0"/>
                <a:cs typeface="Verdana"/>
              </a:rPr>
              <a:t> </a:t>
            </a:r>
            <a:r>
              <a:rPr sz="1200" dirty="0">
                <a:latin typeface="Cambria" pitchFamily="18" charset="0"/>
                <a:ea typeface="Cambria" pitchFamily="18" charset="0"/>
                <a:cs typeface="Verdana"/>
              </a:rPr>
              <a:t>on </a:t>
            </a:r>
            <a:r>
              <a:rPr sz="1200" spc="-5" dirty="0">
                <a:latin typeface="Cambria" pitchFamily="18" charset="0"/>
                <a:ea typeface="Cambria" pitchFamily="18" charset="0"/>
                <a:cs typeface="Verdana"/>
              </a:rPr>
              <a:t>the </a:t>
            </a:r>
            <a:r>
              <a:rPr sz="1200" spc="-409" dirty="0">
                <a:latin typeface="Cambria" pitchFamily="18" charset="0"/>
                <a:ea typeface="Cambria" pitchFamily="18" charset="0"/>
                <a:cs typeface="Verdana"/>
              </a:rPr>
              <a:t> </a:t>
            </a:r>
            <a:r>
              <a:rPr sz="1200" spc="-5" dirty="0">
                <a:latin typeface="Cambria" pitchFamily="18" charset="0"/>
                <a:ea typeface="Cambria" pitchFamily="18" charset="0"/>
                <a:cs typeface="Verdana"/>
              </a:rPr>
              <a:t>data. </a:t>
            </a:r>
            <a:r>
              <a:rPr sz="1200" spc="-10" dirty="0">
                <a:latin typeface="Cambria" pitchFamily="18" charset="0"/>
                <a:ea typeface="Cambria" pitchFamily="18" charset="0"/>
                <a:cs typeface="Verdana"/>
              </a:rPr>
              <a:t>So, </a:t>
            </a:r>
            <a:r>
              <a:rPr sz="1200" spc="-5" dirty="0">
                <a:latin typeface="Cambria" pitchFamily="18" charset="0"/>
                <a:ea typeface="Cambria" pitchFamily="18" charset="0"/>
                <a:cs typeface="Verdana"/>
              </a:rPr>
              <a:t>through this we </a:t>
            </a:r>
            <a:r>
              <a:rPr sz="1200" spc="-10" dirty="0">
                <a:latin typeface="Cambria" pitchFamily="18" charset="0"/>
                <a:ea typeface="Cambria" pitchFamily="18" charset="0"/>
                <a:cs typeface="Verdana"/>
              </a:rPr>
              <a:t>have </a:t>
            </a:r>
            <a:r>
              <a:rPr sz="1200" spc="-5" dirty="0">
                <a:latin typeface="Cambria" pitchFamily="18" charset="0"/>
                <a:ea typeface="Cambria" pitchFamily="18" charset="0"/>
                <a:cs typeface="Verdana"/>
              </a:rPr>
              <a:t>observed certain trends and dependencies and </a:t>
            </a:r>
            <a:r>
              <a:rPr sz="1200" spc="-10" dirty="0">
                <a:latin typeface="Cambria" pitchFamily="18" charset="0"/>
                <a:ea typeface="Cambria" pitchFamily="18" charset="0"/>
                <a:cs typeface="Verdana"/>
              </a:rPr>
              <a:t>drawn </a:t>
            </a:r>
            <a:r>
              <a:rPr sz="1200" spc="-5" dirty="0">
                <a:latin typeface="Cambria" pitchFamily="18" charset="0"/>
                <a:ea typeface="Cambria" pitchFamily="18" charset="0"/>
                <a:cs typeface="Verdana"/>
              </a:rPr>
              <a:t>certain conclusions </a:t>
            </a:r>
            <a:r>
              <a:rPr sz="1200" dirty="0">
                <a:latin typeface="Cambria" pitchFamily="18" charset="0"/>
                <a:ea typeface="Cambria" pitchFamily="18" charset="0"/>
                <a:cs typeface="Verdana"/>
              </a:rPr>
              <a:t> from</a:t>
            </a:r>
            <a:r>
              <a:rPr sz="1200" spc="-30" dirty="0">
                <a:latin typeface="Cambria" pitchFamily="18" charset="0"/>
                <a:ea typeface="Cambria" pitchFamily="18" charset="0"/>
                <a:cs typeface="Verdana"/>
              </a:rPr>
              <a:t> </a:t>
            </a:r>
            <a:r>
              <a:rPr sz="1200" spc="-5" dirty="0">
                <a:latin typeface="Cambria" pitchFamily="18" charset="0"/>
                <a:ea typeface="Cambria" pitchFamily="18" charset="0"/>
                <a:cs typeface="Verdana"/>
              </a:rPr>
              <a:t>the</a:t>
            </a:r>
            <a:r>
              <a:rPr sz="1200" spc="-10" dirty="0">
                <a:latin typeface="Cambria" pitchFamily="18" charset="0"/>
                <a:ea typeface="Cambria" pitchFamily="18" charset="0"/>
                <a:cs typeface="Verdana"/>
              </a:rPr>
              <a:t> </a:t>
            </a:r>
            <a:r>
              <a:rPr sz="1200" spc="-5" dirty="0">
                <a:latin typeface="Cambria" pitchFamily="18" charset="0"/>
                <a:ea typeface="Cambria" pitchFamily="18" charset="0"/>
                <a:cs typeface="Verdana"/>
              </a:rPr>
              <a:t>dataset</a:t>
            </a:r>
            <a:r>
              <a:rPr sz="1200" spc="-20" dirty="0">
                <a:latin typeface="Cambria" pitchFamily="18" charset="0"/>
                <a:ea typeface="Cambria" pitchFamily="18" charset="0"/>
                <a:cs typeface="Verdana"/>
              </a:rPr>
              <a:t> </a:t>
            </a:r>
            <a:r>
              <a:rPr sz="1200" spc="-5" dirty="0">
                <a:latin typeface="Cambria" pitchFamily="18" charset="0"/>
                <a:ea typeface="Cambria" pitchFamily="18" charset="0"/>
                <a:cs typeface="Verdana"/>
              </a:rPr>
              <a:t>that</a:t>
            </a:r>
            <a:r>
              <a:rPr sz="1200" dirty="0">
                <a:latin typeface="Cambria" pitchFamily="18" charset="0"/>
                <a:ea typeface="Cambria" pitchFamily="18" charset="0"/>
                <a:cs typeface="Verdana"/>
              </a:rPr>
              <a:t> </a:t>
            </a:r>
            <a:r>
              <a:rPr sz="1200" spc="-5" dirty="0">
                <a:latin typeface="Cambria" pitchFamily="18" charset="0"/>
                <a:ea typeface="Cambria" pitchFamily="18" charset="0"/>
                <a:cs typeface="Verdana"/>
              </a:rPr>
              <a:t>will</a:t>
            </a:r>
            <a:r>
              <a:rPr sz="1200" spc="-35" dirty="0">
                <a:latin typeface="Cambria" pitchFamily="18" charset="0"/>
                <a:ea typeface="Cambria" pitchFamily="18" charset="0"/>
                <a:cs typeface="Verdana"/>
              </a:rPr>
              <a:t> </a:t>
            </a:r>
            <a:r>
              <a:rPr sz="1200" spc="-5" dirty="0">
                <a:latin typeface="Cambria" pitchFamily="18" charset="0"/>
                <a:ea typeface="Cambria" pitchFamily="18" charset="0"/>
                <a:cs typeface="Verdana"/>
              </a:rPr>
              <a:t>be</a:t>
            </a:r>
            <a:r>
              <a:rPr sz="1200" spc="-10" dirty="0">
                <a:latin typeface="Cambria" pitchFamily="18" charset="0"/>
                <a:ea typeface="Cambria" pitchFamily="18" charset="0"/>
                <a:cs typeface="Verdana"/>
              </a:rPr>
              <a:t> </a:t>
            </a:r>
            <a:r>
              <a:rPr sz="1200" spc="-5" dirty="0">
                <a:latin typeface="Cambria" pitchFamily="18" charset="0"/>
                <a:ea typeface="Cambria" pitchFamily="18" charset="0"/>
                <a:cs typeface="Verdana"/>
              </a:rPr>
              <a:t>useful</a:t>
            </a:r>
            <a:r>
              <a:rPr sz="1200" spc="-20" dirty="0">
                <a:latin typeface="Cambria" pitchFamily="18" charset="0"/>
                <a:ea typeface="Cambria" pitchFamily="18" charset="0"/>
                <a:cs typeface="Verdana"/>
              </a:rPr>
              <a:t> </a:t>
            </a:r>
            <a:r>
              <a:rPr sz="1200" dirty="0">
                <a:latin typeface="Cambria" pitchFamily="18" charset="0"/>
                <a:ea typeface="Cambria" pitchFamily="18" charset="0"/>
                <a:cs typeface="Verdana"/>
              </a:rPr>
              <a:t>for</a:t>
            </a:r>
            <a:r>
              <a:rPr sz="1200" spc="-25" dirty="0">
                <a:latin typeface="Cambria" pitchFamily="18" charset="0"/>
                <a:ea typeface="Cambria" pitchFamily="18" charset="0"/>
                <a:cs typeface="Verdana"/>
              </a:rPr>
              <a:t> </a:t>
            </a:r>
            <a:r>
              <a:rPr sz="1200" spc="-5" dirty="0">
                <a:latin typeface="Cambria" pitchFamily="18" charset="0"/>
                <a:ea typeface="Cambria" pitchFamily="18" charset="0"/>
                <a:cs typeface="Verdana"/>
              </a:rPr>
              <a:t>further</a:t>
            </a:r>
            <a:r>
              <a:rPr sz="1200" spc="-25" dirty="0">
                <a:latin typeface="Cambria" pitchFamily="18" charset="0"/>
                <a:ea typeface="Cambria" pitchFamily="18" charset="0"/>
                <a:cs typeface="Verdana"/>
              </a:rPr>
              <a:t> </a:t>
            </a:r>
            <a:r>
              <a:rPr sz="1200" spc="-5" dirty="0">
                <a:latin typeface="Cambria" pitchFamily="18" charset="0"/>
                <a:ea typeface="Cambria" pitchFamily="18" charset="0"/>
                <a:cs typeface="Verdana"/>
              </a:rPr>
              <a:t>processing.</a:t>
            </a:r>
            <a:endParaRPr sz="1200" dirty="0">
              <a:latin typeface="Cambria" pitchFamily="18" charset="0"/>
              <a:ea typeface="Cambria" pitchFamily="18" charset="0"/>
              <a:cs typeface="Verdana"/>
            </a:endParaRPr>
          </a:p>
          <a:p>
            <a:pPr>
              <a:lnSpc>
                <a:spcPct val="100000"/>
              </a:lnSpc>
              <a:spcBef>
                <a:spcPts val="45"/>
              </a:spcBef>
              <a:buClr>
                <a:srgbClr val="CC0000"/>
              </a:buClr>
              <a:buFont typeface="Verdana"/>
              <a:buAutoNum type="arabicPeriod"/>
            </a:pPr>
            <a:endParaRPr sz="1200" dirty="0">
              <a:latin typeface="Cambria" pitchFamily="18" charset="0"/>
              <a:ea typeface="Cambria" pitchFamily="18" charset="0"/>
              <a:cs typeface="Verdana"/>
            </a:endParaRPr>
          </a:p>
          <a:p>
            <a:pPr marL="376555" marR="429259" indent="-364490">
              <a:lnSpc>
                <a:spcPct val="100000"/>
              </a:lnSpc>
              <a:buSzPct val="83333"/>
              <a:buAutoNum type="arabicPeriod"/>
              <a:tabLst>
                <a:tab pos="376555" algn="l"/>
                <a:tab pos="377190" algn="l"/>
              </a:tabLst>
            </a:pPr>
            <a:r>
              <a:rPr sz="1200" b="1" spc="-5" dirty="0">
                <a:latin typeface="Cambria" pitchFamily="18" charset="0"/>
                <a:ea typeface="Cambria" pitchFamily="18" charset="0"/>
                <a:cs typeface="Verdana"/>
              </a:rPr>
              <a:t>Data Cleaning: </a:t>
            </a:r>
            <a:r>
              <a:rPr sz="1200" spc="-5" dirty="0">
                <a:latin typeface="Cambria" pitchFamily="18" charset="0"/>
                <a:ea typeface="Cambria" pitchFamily="18" charset="0"/>
                <a:cs typeface="Verdana"/>
              </a:rPr>
              <a:t>Checked duplicated </a:t>
            </a:r>
            <a:r>
              <a:rPr sz="1200" spc="-10" dirty="0">
                <a:latin typeface="Cambria" pitchFamily="18" charset="0"/>
                <a:ea typeface="Cambria" pitchFamily="18" charset="0"/>
                <a:cs typeface="Verdana"/>
              </a:rPr>
              <a:t>values </a:t>
            </a:r>
            <a:r>
              <a:rPr sz="1200" dirty="0">
                <a:latin typeface="Cambria" pitchFamily="18" charset="0"/>
                <a:ea typeface="Cambria" pitchFamily="18" charset="0"/>
                <a:cs typeface="Verdana"/>
              </a:rPr>
              <a:t>present </a:t>
            </a:r>
            <a:r>
              <a:rPr sz="1200" spc="-5" dirty="0">
                <a:latin typeface="Cambria" pitchFamily="18" charset="0"/>
                <a:ea typeface="Cambria" pitchFamily="18" charset="0"/>
                <a:cs typeface="Verdana"/>
              </a:rPr>
              <a:t>in the dataset. After that </a:t>
            </a:r>
            <a:r>
              <a:rPr sz="1200" dirty="0">
                <a:latin typeface="Cambria" pitchFamily="18" charset="0"/>
                <a:ea typeface="Cambria" pitchFamily="18" charset="0"/>
                <a:cs typeface="Verdana"/>
              </a:rPr>
              <a:t>comes </a:t>
            </a:r>
            <a:r>
              <a:rPr sz="1200" spc="-5" dirty="0">
                <a:latin typeface="Cambria" pitchFamily="18" charset="0"/>
                <a:ea typeface="Cambria" pitchFamily="18" charset="0"/>
                <a:cs typeface="Verdana"/>
              </a:rPr>
              <a:t>the null </a:t>
            </a:r>
            <a:r>
              <a:rPr sz="1200" spc="-10" dirty="0">
                <a:latin typeface="Cambria" pitchFamily="18" charset="0"/>
                <a:ea typeface="Cambria" pitchFamily="18" charset="0"/>
                <a:cs typeface="Verdana"/>
              </a:rPr>
              <a:t>value </a:t>
            </a:r>
            <a:r>
              <a:rPr sz="1200" spc="-5" dirty="0">
                <a:latin typeface="Cambria" pitchFamily="18" charset="0"/>
                <a:ea typeface="Cambria" pitchFamily="18" charset="0"/>
                <a:cs typeface="Verdana"/>
              </a:rPr>
              <a:t>and </a:t>
            </a:r>
            <a:r>
              <a:rPr sz="1200" dirty="0">
                <a:latin typeface="Cambria" pitchFamily="18" charset="0"/>
                <a:ea typeface="Cambria" pitchFamily="18" charset="0"/>
                <a:cs typeface="Verdana"/>
              </a:rPr>
              <a:t> </a:t>
            </a:r>
            <a:r>
              <a:rPr sz="1200" spc="-5" dirty="0">
                <a:latin typeface="Cambria" pitchFamily="18" charset="0"/>
                <a:ea typeface="Cambria" pitchFamily="18" charset="0"/>
                <a:cs typeface="Verdana"/>
              </a:rPr>
              <a:t>outlier</a:t>
            </a:r>
            <a:r>
              <a:rPr sz="1200" spc="-30" dirty="0">
                <a:latin typeface="Cambria" pitchFamily="18" charset="0"/>
                <a:ea typeface="Cambria" pitchFamily="18" charset="0"/>
                <a:cs typeface="Verdana"/>
              </a:rPr>
              <a:t> </a:t>
            </a:r>
            <a:r>
              <a:rPr sz="1200" spc="-5" dirty="0">
                <a:latin typeface="Cambria" pitchFamily="18" charset="0"/>
                <a:ea typeface="Cambria" pitchFamily="18" charset="0"/>
                <a:cs typeface="Verdana"/>
              </a:rPr>
              <a:t>detection</a:t>
            </a:r>
            <a:r>
              <a:rPr sz="1200" spc="-45" dirty="0">
                <a:latin typeface="Cambria" pitchFamily="18" charset="0"/>
                <a:ea typeface="Cambria" pitchFamily="18" charset="0"/>
                <a:cs typeface="Verdana"/>
              </a:rPr>
              <a:t> </a:t>
            </a:r>
            <a:r>
              <a:rPr sz="1200" spc="-5" dirty="0">
                <a:latin typeface="Cambria" pitchFamily="18" charset="0"/>
                <a:ea typeface="Cambria" pitchFamily="18" charset="0"/>
                <a:cs typeface="Verdana"/>
              </a:rPr>
              <a:t>and</a:t>
            </a:r>
            <a:r>
              <a:rPr sz="1200" dirty="0">
                <a:latin typeface="Cambria" pitchFamily="18" charset="0"/>
                <a:ea typeface="Cambria" pitchFamily="18" charset="0"/>
                <a:cs typeface="Verdana"/>
              </a:rPr>
              <a:t> </a:t>
            </a:r>
            <a:r>
              <a:rPr sz="1200" spc="-5" dirty="0">
                <a:latin typeface="Cambria" pitchFamily="18" charset="0"/>
                <a:ea typeface="Cambria" pitchFamily="18" charset="0"/>
                <a:cs typeface="Verdana"/>
              </a:rPr>
              <a:t>treatment.</a:t>
            </a:r>
            <a:r>
              <a:rPr sz="1200" spc="-40" dirty="0">
                <a:latin typeface="Cambria" pitchFamily="18" charset="0"/>
                <a:ea typeface="Cambria" pitchFamily="18" charset="0"/>
                <a:cs typeface="Verdana"/>
              </a:rPr>
              <a:t> </a:t>
            </a:r>
            <a:r>
              <a:rPr sz="1200" spc="-10" dirty="0">
                <a:latin typeface="Cambria" pitchFamily="18" charset="0"/>
                <a:ea typeface="Cambria" pitchFamily="18" charset="0"/>
                <a:cs typeface="Verdana"/>
              </a:rPr>
              <a:t>For</a:t>
            </a:r>
            <a:r>
              <a:rPr sz="1200" spc="-20" dirty="0">
                <a:latin typeface="Cambria" pitchFamily="18" charset="0"/>
                <a:ea typeface="Cambria" pitchFamily="18" charset="0"/>
                <a:cs typeface="Verdana"/>
              </a:rPr>
              <a:t> </a:t>
            </a:r>
            <a:r>
              <a:rPr sz="1200" spc="-5" dirty="0">
                <a:latin typeface="Cambria" pitchFamily="18" charset="0"/>
                <a:ea typeface="Cambria" pitchFamily="18" charset="0"/>
                <a:cs typeface="Verdana"/>
              </a:rPr>
              <a:t>the null</a:t>
            </a:r>
            <a:r>
              <a:rPr sz="1200" dirty="0">
                <a:latin typeface="Cambria" pitchFamily="18" charset="0"/>
                <a:ea typeface="Cambria" pitchFamily="18" charset="0"/>
                <a:cs typeface="Verdana"/>
              </a:rPr>
              <a:t> </a:t>
            </a:r>
            <a:r>
              <a:rPr sz="1200" spc="-10" dirty="0">
                <a:latin typeface="Cambria" pitchFamily="18" charset="0"/>
                <a:ea typeface="Cambria" pitchFamily="18" charset="0"/>
                <a:cs typeface="Verdana"/>
              </a:rPr>
              <a:t>values</a:t>
            </a:r>
            <a:r>
              <a:rPr sz="1200" spc="-25" dirty="0">
                <a:latin typeface="Cambria" pitchFamily="18" charset="0"/>
                <a:ea typeface="Cambria" pitchFamily="18" charset="0"/>
                <a:cs typeface="Verdana"/>
              </a:rPr>
              <a:t> </a:t>
            </a:r>
            <a:r>
              <a:rPr sz="1200" spc="-10" dirty="0">
                <a:latin typeface="Cambria" pitchFamily="18" charset="0"/>
                <a:ea typeface="Cambria" pitchFamily="18" charset="0"/>
                <a:cs typeface="Verdana"/>
              </a:rPr>
              <a:t>imputation</a:t>
            </a:r>
            <a:r>
              <a:rPr sz="1200" spc="-20" dirty="0">
                <a:latin typeface="Cambria" pitchFamily="18" charset="0"/>
                <a:ea typeface="Cambria" pitchFamily="18" charset="0"/>
                <a:cs typeface="Verdana"/>
              </a:rPr>
              <a:t> </a:t>
            </a:r>
            <a:r>
              <a:rPr sz="1200" spc="-5" dirty="0">
                <a:latin typeface="Cambria" pitchFamily="18" charset="0"/>
                <a:ea typeface="Cambria" pitchFamily="18" charset="0"/>
                <a:cs typeface="Verdana"/>
              </a:rPr>
              <a:t>we</a:t>
            </a:r>
            <a:r>
              <a:rPr sz="1200" spc="-20" dirty="0">
                <a:latin typeface="Cambria" pitchFamily="18" charset="0"/>
                <a:ea typeface="Cambria" pitchFamily="18" charset="0"/>
                <a:cs typeface="Verdana"/>
              </a:rPr>
              <a:t> </a:t>
            </a:r>
            <a:r>
              <a:rPr sz="1200" spc="-5" dirty="0">
                <a:latin typeface="Cambria" pitchFamily="18" charset="0"/>
                <a:ea typeface="Cambria" pitchFamily="18" charset="0"/>
                <a:cs typeface="Verdana"/>
              </a:rPr>
              <a:t>simply</a:t>
            </a:r>
            <a:r>
              <a:rPr sz="1200" spc="-20" dirty="0">
                <a:latin typeface="Cambria" pitchFamily="18" charset="0"/>
                <a:ea typeface="Cambria" pitchFamily="18" charset="0"/>
                <a:cs typeface="Verdana"/>
              </a:rPr>
              <a:t> </a:t>
            </a:r>
            <a:r>
              <a:rPr sz="1200" spc="-5" dirty="0">
                <a:latin typeface="Cambria" pitchFamily="18" charset="0"/>
                <a:ea typeface="Cambria" pitchFamily="18" charset="0"/>
                <a:cs typeface="Verdana"/>
              </a:rPr>
              <a:t>replace</a:t>
            </a:r>
            <a:r>
              <a:rPr sz="1200" spc="-30" dirty="0">
                <a:latin typeface="Cambria" pitchFamily="18" charset="0"/>
                <a:ea typeface="Cambria" pitchFamily="18" charset="0"/>
                <a:cs typeface="Verdana"/>
              </a:rPr>
              <a:t> </a:t>
            </a:r>
            <a:r>
              <a:rPr sz="1200" spc="-5" dirty="0">
                <a:latin typeface="Cambria" pitchFamily="18" charset="0"/>
                <a:ea typeface="Cambria" pitchFamily="18" charset="0"/>
                <a:cs typeface="Verdana"/>
              </a:rPr>
              <a:t>with</a:t>
            </a:r>
            <a:r>
              <a:rPr sz="1200" spc="-10" dirty="0">
                <a:latin typeface="Cambria" pitchFamily="18" charset="0"/>
                <a:ea typeface="Cambria" pitchFamily="18" charset="0"/>
                <a:cs typeface="Verdana"/>
              </a:rPr>
              <a:t> </a:t>
            </a:r>
            <a:r>
              <a:rPr sz="1200" spc="-5" dirty="0">
                <a:latin typeface="Cambria" pitchFamily="18" charset="0"/>
                <a:ea typeface="Cambria" pitchFamily="18" charset="0"/>
                <a:cs typeface="Verdana"/>
              </a:rPr>
              <a:t>empty</a:t>
            </a:r>
            <a:r>
              <a:rPr sz="1200" spc="-15" dirty="0">
                <a:latin typeface="Cambria" pitchFamily="18" charset="0"/>
                <a:ea typeface="Cambria" pitchFamily="18" charset="0"/>
                <a:cs typeface="Verdana"/>
              </a:rPr>
              <a:t> </a:t>
            </a:r>
            <a:r>
              <a:rPr sz="1200" spc="-5" dirty="0">
                <a:latin typeface="Cambria" pitchFamily="18" charset="0"/>
                <a:ea typeface="Cambria" pitchFamily="18" charset="0"/>
                <a:cs typeface="Verdana"/>
              </a:rPr>
              <a:t>string</a:t>
            </a:r>
            <a:r>
              <a:rPr sz="1200" spc="-15" dirty="0">
                <a:latin typeface="Cambria" pitchFamily="18" charset="0"/>
                <a:ea typeface="Cambria" pitchFamily="18" charset="0"/>
                <a:cs typeface="Verdana"/>
              </a:rPr>
              <a:t> </a:t>
            </a:r>
            <a:r>
              <a:rPr sz="1200" spc="-5" dirty="0">
                <a:latin typeface="Cambria" pitchFamily="18" charset="0"/>
                <a:ea typeface="Cambria" pitchFamily="18" charset="0"/>
                <a:cs typeface="Verdana"/>
              </a:rPr>
              <a:t>and </a:t>
            </a:r>
            <a:r>
              <a:rPr sz="1200" spc="-405" dirty="0">
                <a:latin typeface="Cambria" pitchFamily="18" charset="0"/>
                <a:ea typeface="Cambria" pitchFamily="18" charset="0"/>
                <a:cs typeface="Verdana"/>
              </a:rPr>
              <a:t> </a:t>
            </a:r>
            <a:r>
              <a:rPr sz="1200" dirty="0">
                <a:latin typeface="Cambria" pitchFamily="18" charset="0"/>
                <a:ea typeface="Cambria" pitchFamily="18" charset="0"/>
                <a:cs typeface="Verdana"/>
              </a:rPr>
              <a:t>drop</a:t>
            </a:r>
            <a:r>
              <a:rPr sz="1200" spc="-40" dirty="0">
                <a:latin typeface="Cambria" pitchFamily="18" charset="0"/>
                <a:ea typeface="Cambria" pitchFamily="18" charset="0"/>
                <a:cs typeface="Verdana"/>
              </a:rPr>
              <a:t> </a:t>
            </a:r>
            <a:r>
              <a:rPr sz="1200" spc="-5" dirty="0">
                <a:latin typeface="Cambria" pitchFamily="18" charset="0"/>
                <a:ea typeface="Cambria" pitchFamily="18" charset="0"/>
                <a:cs typeface="Verdana"/>
              </a:rPr>
              <a:t>some</a:t>
            </a:r>
            <a:r>
              <a:rPr sz="1200" spc="-25" dirty="0">
                <a:latin typeface="Cambria" pitchFamily="18" charset="0"/>
                <a:ea typeface="Cambria" pitchFamily="18" charset="0"/>
                <a:cs typeface="Verdana"/>
              </a:rPr>
              <a:t> </a:t>
            </a:r>
            <a:r>
              <a:rPr sz="1200" dirty="0">
                <a:latin typeface="Cambria" pitchFamily="18" charset="0"/>
                <a:ea typeface="Cambria" pitchFamily="18" charset="0"/>
                <a:cs typeface="Verdana"/>
              </a:rPr>
              <a:t>of</a:t>
            </a:r>
            <a:r>
              <a:rPr sz="1200" spc="-20" dirty="0">
                <a:latin typeface="Cambria" pitchFamily="18" charset="0"/>
                <a:ea typeface="Cambria" pitchFamily="18" charset="0"/>
                <a:cs typeface="Verdana"/>
              </a:rPr>
              <a:t> </a:t>
            </a:r>
            <a:r>
              <a:rPr sz="1200" spc="-5" dirty="0">
                <a:latin typeface="Cambria" pitchFamily="18" charset="0"/>
                <a:ea typeface="Cambria" pitchFamily="18" charset="0"/>
                <a:cs typeface="Verdana"/>
              </a:rPr>
              <a:t>the</a:t>
            </a:r>
            <a:r>
              <a:rPr sz="1200" spc="-10" dirty="0">
                <a:latin typeface="Cambria" pitchFamily="18" charset="0"/>
                <a:ea typeface="Cambria" pitchFamily="18" charset="0"/>
                <a:cs typeface="Verdana"/>
              </a:rPr>
              <a:t> </a:t>
            </a:r>
            <a:r>
              <a:rPr sz="1200" spc="-5" dirty="0">
                <a:latin typeface="Cambria" pitchFamily="18" charset="0"/>
                <a:ea typeface="Cambria" pitchFamily="18" charset="0"/>
                <a:cs typeface="Verdana"/>
              </a:rPr>
              <a:t>null</a:t>
            </a:r>
            <a:r>
              <a:rPr sz="1200" spc="-25" dirty="0">
                <a:latin typeface="Cambria" pitchFamily="18" charset="0"/>
                <a:ea typeface="Cambria" pitchFamily="18" charset="0"/>
                <a:cs typeface="Verdana"/>
              </a:rPr>
              <a:t> </a:t>
            </a:r>
            <a:r>
              <a:rPr sz="1200" dirty="0">
                <a:latin typeface="Cambria" pitchFamily="18" charset="0"/>
                <a:ea typeface="Cambria" pitchFamily="18" charset="0"/>
                <a:cs typeface="Verdana"/>
              </a:rPr>
              <a:t>rows</a:t>
            </a:r>
            <a:r>
              <a:rPr sz="1200" spc="-30" dirty="0">
                <a:latin typeface="Cambria" pitchFamily="18" charset="0"/>
                <a:ea typeface="Cambria" pitchFamily="18" charset="0"/>
                <a:cs typeface="Verdana"/>
              </a:rPr>
              <a:t> </a:t>
            </a:r>
            <a:r>
              <a:rPr sz="1200" spc="-5" dirty="0">
                <a:latin typeface="Cambria" pitchFamily="18" charset="0"/>
                <a:ea typeface="Cambria" pitchFamily="18" charset="0"/>
                <a:cs typeface="Verdana"/>
              </a:rPr>
              <a:t>then analyze</a:t>
            </a:r>
            <a:r>
              <a:rPr sz="1200" spc="-35" dirty="0">
                <a:latin typeface="Cambria" pitchFamily="18" charset="0"/>
                <a:ea typeface="Cambria" pitchFamily="18" charset="0"/>
                <a:cs typeface="Verdana"/>
              </a:rPr>
              <a:t> </a:t>
            </a:r>
            <a:r>
              <a:rPr sz="1200" spc="-5" dirty="0">
                <a:latin typeface="Cambria" pitchFamily="18" charset="0"/>
                <a:ea typeface="Cambria" pitchFamily="18" charset="0"/>
                <a:cs typeface="Verdana"/>
              </a:rPr>
              <a:t>outlier</a:t>
            </a:r>
            <a:r>
              <a:rPr sz="1200" spc="-35" dirty="0">
                <a:latin typeface="Cambria" pitchFamily="18" charset="0"/>
                <a:ea typeface="Cambria" pitchFamily="18" charset="0"/>
                <a:cs typeface="Verdana"/>
              </a:rPr>
              <a:t> </a:t>
            </a:r>
            <a:r>
              <a:rPr sz="1200" spc="-5" dirty="0">
                <a:latin typeface="Cambria" pitchFamily="18" charset="0"/>
                <a:ea typeface="Cambria" pitchFamily="18" charset="0"/>
                <a:cs typeface="Verdana"/>
              </a:rPr>
              <a:t>and handling.</a:t>
            </a:r>
            <a:endParaRPr sz="1200" dirty="0">
              <a:latin typeface="Cambria" pitchFamily="18" charset="0"/>
              <a:ea typeface="Cambria" pitchFamily="18" charset="0"/>
              <a:cs typeface="Verdana"/>
            </a:endParaRPr>
          </a:p>
          <a:p>
            <a:pPr>
              <a:lnSpc>
                <a:spcPct val="100000"/>
              </a:lnSpc>
              <a:spcBef>
                <a:spcPts val="45"/>
              </a:spcBef>
              <a:buClr>
                <a:srgbClr val="CC0000"/>
              </a:buClr>
              <a:buFont typeface="Verdana"/>
              <a:buAutoNum type="arabicPeriod"/>
            </a:pPr>
            <a:endParaRPr sz="1200" dirty="0">
              <a:latin typeface="Cambria" pitchFamily="18" charset="0"/>
              <a:ea typeface="Cambria" pitchFamily="18" charset="0"/>
              <a:cs typeface="Verdana"/>
            </a:endParaRPr>
          </a:p>
          <a:p>
            <a:pPr marL="376555" marR="233045" indent="-364490">
              <a:lnSpc>
                <a:spcPct val="100000"/>
              </a:lnSpc>
              <a:buSzPct val="83333"/>
              <a:buAutoNum type="arabicPeriod"/>
              <a:tabLst>
                <a:tab pos="376555" algn="l"/>
                <a:tab pos="377190" algn="l"/>
              </a:tabLst>
            </a:pPr>
            <a:r>
              <a:rPr sz="1200" b="1" spc="-5" dirty="0">
                <a:latin typeface="Cambria" pitchFamily="18" charset="0"/>
                <a:ea typeface="Cambria" pitchFamily="18" charset="0"/>
                <a:cs typeface="Verdana"/>
              </a:rPr>
              <a:t>Textual Data Preprocessing: </a:t>
            </a:r>
            <a:r>
              <a:rPr sz="1200" spc="-5" dirty="0">
                <a:latin typeface="Cambria" pitchFamily="18" charset="0"/>
                <a:ea typeface="Cambria" pitchFamily="18" charset="0"/>
                <a:cs typeface="Verdana"/>
              </a:rPr>
              <a:t>During this stage, cluster the data based </a:t>
            </a:r>
            <a:r>
              <a:rPr sz="1200" dirty="0">
                <a:latin typeface="Cambria" pitchFamily="18" charset="0"/>
                <a:ea typeface="Cambria" pitchFamily="18" charset="0"/>
                <a:cs typeface="Verdana"/>
              </a:rPr>
              <a:t>on </a:t>
            </a:r>
            <a:r>
              <a:rPr sz="1200" spc="-5" dirty="0">
                <a:latin typeface="Cambria" pitchFamily="18" charset="0"/>
                <a:ea typeface="Cambria" pitchFamily="18" charset="0"/>
                <a:cs typeface="Verdana"/>
              </a:rPr>
              <a:t>the attributes: </a:t>
            </a:r>
            <a:r>
              <a:rPr sz="1200" spc="-25" dirty="0">
                <a:latin typeface="Cambria" pitchFamily="18" charset="0"/>
                <a:ea typeface="Cambria" pitchFamily="18" charset="0"/>
                <a:cs typeface="Verdana"/>
              </a:rPr>
              <a:t>director, </a:t>
            </a:r>
            <a:r>
              <a:rPr sz="1200" spc="-5" dirty="0">
                <a:latin typeface="Cambria" pitchFamily="18" charset="0"/>
                <a:ea typeface="Cambria" pitchFamily="18" charset="0"/>
                <a:cs typeface="Verdana"/>
              </a:rPr>
              <a:t>cast, </a:t>
            </a:r>
            <a:r>
              <a:rPr sz="1200" dirty="0">
                <a:latin typeface="Cambria" pitchFamily="18" charset="0"/>
                <a:ea typeface="Cambria" pitchFamily="18" charset="0"/>
                <a:cs typeface="Verdana"/>
              </a:rPr>
              <a:t> </a:t>
            </a:r>
            <a:r>
              <a:rPr sz="1200" spc="-15" dirty="0">
                <a:latin typeface="Cambria" pitchFamily="18" charset="0"/>
                <a:ea typeface="Cambria" pitchFamily="18" charset="0"/>
                <a:cs typeface="Verdana"/>
              </a:rPr>
              <a:t>country, </a:t>
            </a:r>
            <a:r>
              <a:rPr sz="1200" spc="-5" dirty="0">
                <a:latin typeface="Cambria" pitchFamily="18" charset="0"/>
                <a:ea typeface="Cambria" pitchFamily="18" charset="0"/>
                <a:cs typeface="Verdana"/>
              </a:rPr>
              <a:t>genre, </a:t>
            </a:r>
            <a:r>
              <a:rPr sz="1200" spc="-10" dirty="0">
                <a:latin typeface="Cambria" pitchFamily="18" charset="0"/>
                <a:ea typeface="Cambria" pitchFamily="18" charset="0"/>
                <a:cs typeface="Verdana"/>
              </a:rPr>
              <a:t>rating </a:t>
            </a:r>
            <a:r>
              <a:rPr sz="1200" spc="-5" dirty="0">
                <a:latin typeface="Cambria" pitchFamily="18" charset="0"/>
                <a:ea typeface="Cambria" pitchFamily="18" charset="0"/>
                <a:cs typeface="Verdana"/>
              </a:rPr>
              <a:t>and description. Data preprocessing include </a:t>
            </a:r>
            <a:r>
              <a:rPr sz="1200" spc="-10" dirty="0">
                <a:latin typeface="Cambria" pitchFamily="18" charset="0"/>
                <a:ea typeface="Cambria" pitchFamily="18" charset="0"/>
                <a:cs typeface="Verdana"/>
              </a:rPr>
              <a:t>Remove </a:t>
            </a:r>
            <a:r>
              <a:rPr sz="1200" spc="-5" dirty="0">
                <a:latin typeface="Cambria" pitchFamily="18" charset="0"/>
                <a:ea typeface="Cambria" pitchFamily="18" charset="0"/>
                <a:cs typeface="Verdana"/>
              </a:rPr>
              <a:t>all stop words and </a:t>
            </a:r>
            <a:r>
              <a:rPr sz="1200" spc="-10" dirty="0">
                <a:latin typeface="Cambria" pitchFamily="18" charset="0"/>
                <a:ea typeface="Cambria" pitchFamily="18" charset="0"/>
                <a:cs typeface="Verdana"/>
              </a:rPr>
              <a:t>punctuation </a:t>
            </a:r>
            <a:r>
              <a:rPr sz="1200" spc="-409" dirty="0">
                <a:latin typeface="Cambria" pitchFamily="18" charset="0"/>
                <a:ea typeface="Cambria" pitchFamily="18" charset="0"/>
                <a:cs typeface="Verdana"/>
              </a:rPr>
              <a:t> </a:t>
            </a:r>
            <a:r>
              <a:rPr sz="1200" spc="-5" dirty="0">
                <a:latin typeface="Cambria" pitchFamily="18" charset="0"/>
                <a:ea typeface="Cambria" pitchFamily="18" charset="0"/>
                <a:cs typeface="Verdana"/>
              </a:rPr>
              <a:t>marks, convert all textual data to lowercase. Stemming to </a:t>
            </a:r>
            <a:r>
              <a:rPr sz="1200" spc="-10" dirty="0">
                <a:latin typeface="Cambria" pitchFamily="18" charset="0"/>
                <a:ea typeface="Cambria" pitchFamily="18" charset="0"/>
                <a:cs typeface="Verdana"/>
              </a:rPr>
              <a:t>generate </a:t>
            </a:r>
            <a:r>
              <a:rPr sz="1200" dirty="0">
                <a:latin typeface="Cambria" pitchFamily="18" charset="0"/>
                <a:ea typeface="Cambria" pitchFamily="18" charset="0"/>
                <a:cs typeface="Verdana"/>
              </a:rPr>
              <a:t>a </a:t>
            </a:r>
            <a:r>
              <a:rPr sz="1200" spc="-5" dirty="0">
                <a:latin typeface="Cambria" pitchFamily="18" charset="0"/>
                <a:ea typeface="Cambria" pitchFamily="18" charset="0"/>
                <a:cs typeface="Verdana"/>
              </a:rPr>
              <a:t>meaningful word out </a:t>
            </a:r>
            <a:r>
              <a:rPr sz="1200" dirty="0">
                <a:latin typeface="Cambria" pitchFamily="18" charset="0"/>
                <a:ea typeface="Cambria" pitchFamily="18" charset="0"/>
                <a:cs typeface="Verdana"/>
              </a:rPr>
              <a:t>of </a:t>
            </a:r>
            <a:r>
              <a:rPr sz="1200" spc="-5" dirty="0">
                <a:latin typeface="Cambria" pitchFamily="18" charset="0"/>
                <a:ea typeface="Cambria" pitchFamily="18" charset="0"/>
                <a:cs typeface="Verdana"/>
              </a:rPr>
              <a:t>corpus </a:t>
            </a:r>
            <a:r>
              <a:rPr sz="1200" dirty="0">
                <a:latin typeface="Cambria" pitchFamily="18" charset="0"/>
                <a:ea typeface="Cambria" pitchFamily="18" charset="0"/>
                <a:cs typeface="Verdana"/>
              </a:rPr>
              <a:t>of </a:t>
            </a:r>
            <a:r>
              <a:rPr sz="1200" spc="5" dirty="0">
                <a:latin typeface="Cambria" pitchFamily="18" charset="0"/>
                <a:ea typeface="Cambria" pitchFamily="18" charset="0"/>
                <a:cs typeface="Verdana"/>
              </a:rPr>
              <a:t> </a:t>
            </a:r>
            <a:r>
              <a:rPr sz="1200" spc="-5" dirty="0">
                <a:latin typeface="Cambria" pitchFamily="18" charset="0"/>
                <a:ea typeface="Cambria" pitchFamily="18" charset="0"/>
                <a:cs typeface="Verdana"/>
              </a:rPr>
              <a:t>words. </a:t>
            </a:r>
            <a:r>
              <a:rPr sz="1200" spc="-20" dirty="0">
                <a:latin typeface="Cambria" pitchFamily="18" charset="0"/>
                <a:ea typeface="Cambria" pitchFamily="18" charset="0"/>
                <a:cs typeface="Verdana"/>
              </a:rPr>
              <a:t>Tokenization </a:t>
            </a:r>
            <a:r>
              <a:rPr sz="1200" dirty="0">
                <a:latin typeface="Cambria" pitchFamily="18" charset="0"/>
                <a:ea typeface="Cambria" pitchFamily="18" charset="0"/>
                <a:cs typeface="Verdana"/>
              </a:rPr>
              <a:t>of </a:t>
            </a:r>
            <a:r>
              <a:rPr sz="1200" spc="-5" dirty="0">
                <a:latin typeface="Cambria" pitchFamily="18" charset="0"/>
                <a:ea typeface="Cambria" pitchFamily="18" charset="0"/>
                <a:cs typeface="Verdana"/>
              </a:rPr>
              <a:t>corpus and </a:t>
            </a:r>
            <a:r>
              <a:rPr sz="1200" spc="-15" dirty="0">
                <a:latin typeface="Cambria" pitchFamily="18" charset="0"/>
                <a:ea typeface="Cambria" pitchFamily="18" charset="0"/>
                <a:cs typeface="Verdana"/>
              </a:rPr>
              <a:t>Word </a:t>
            </a:r>
            <a:r>
              <a:rPr sz="1200" spc="-10" dirty="0">
                <a:latin typeface="Cambria" pitchFamily="18" charset="0"/>
                <a:ea typeface="Cambria" pitchFamily="18" charset="0"/>
                <a:cs typeface="Verdana"/>
              </a:rPr>
              <a:t>vectorization. </a:t>
            </a:r>
            <a:r>
              <a:rPr sz="1200" spc="-30" dirty="0">
                <a:latin typeface="Cambria" pitchFamily="18" charset="0"/>
                <a:ea typeface="Cambria" pitchFamily="18" charset="0"/>
                <a:cs typeface="Verdana"/>
              </a:rPr>
              <a:t>We </a:t>
            </a:r>
            <a:r>
              <a:rPr sz="1200" spc="-5" dirty="0">
                <a:latin typeface="Cambria" pitchFamily="18" charset="0"/>
                <a:ea typeface="Cambria" pitchFamily="18" charset="0"/>
                <a:cs typeface="Verdana"/>
              </a:rPr>
              <a:t>used Principal Component Analysis (PCA) to </a:t>
            </a:r>
            <a:r>
              <a:rPr sz="1200" dirty="0">
                <a:latin typeface="Cambria" pitchFamily="18" charset="0"/>
                <a:ea typeface="Cambria" pitchFamily="18" charset="0"/>
                <a:cs typeface="Verdana"/>
              </a:rPr>
              <a:t> </a:t>
            </a:r>
            <a:r>
              <a:rPr sz="1200" spc="-5" dirty="0">
                <a:latin typeface="Cambria" pitchFamily="18" charset="0"/>
                <a:ea typeface="Cambria" pitchFamily="18" charset="0"/>
                <a:cs typeface="Verdana"/>
              </a:rPr>
              <a:t>handle</a:t>
            </a:r>
            <a:r>
              <a:rPr sz="1200" spc="-25" dirty="0">
                <a:latin typeface="Cambria" pitchFamily="18" charset="0"/>
                <a:ea typeface="Cambria" pitchFamily="18" charset="0"/>
                <a:cs typeface="Verdana"/>
              </a:rPr>
              <a:t> </a:t>
            </a:r>
            <a:r>
              <a:rPr sz="1200" spc="-5" dirty="0">
                <a:latin typeface="Cambria" pitchFamily="18" charset="0"/>
                <a:ea typeface="Cambria" pitchFamily="18" charset="0"/>
                <a:cs typeface="Verdana"/>
              </a:rPr>
              <a:t>the</a:t>
            </a:r>
            <a:r>
              <a:rPr sz="1200" spc="-10" dirty="0">
                <a:latin typeface="Cambria" pitchFamily="18" charset="0"/>
                <a:ea typeface="Cambria" pitchFamily="18" charset="0"/>
                <a:cs typeface="Verdana"/>
              </a:rPr>
              <a:t> </a:t>
            </a:r>
            <a:r>
              <a:rPr sz="1200" spc="-5" dirty="0">
                <a:latin typeface="Cambria" pitchFamily="18" charset="0"/>
                <a:ea typeface="Cambria" pitchFamily="18" charset="0"/>
                <a:cs typeface="Verdana"/>
              </a:rPr>
              <a:t>curse</a:t>
            </a:r>
            <a:r>
              <a:rPr sz="1200" spc="-25" dirty="0">
                <a:latin typeface="Cambria" pitchFamily="18" charset="0"/>
                <a:ea typeface="Cambria" pitchFamily="18" charset="0"/>
                <a:cs typeface="Verdana"/>
              </a:rPr>
              <a:t> </a:t>
            </a:r>
            <a:r>
              <a:rPr sz="1200" dirty="0">
                <a:latin typeface="Cambria" pitchFamily="18" charset="0"/>
                <a:ea typeface="Cambria" pitchFamily="18" charset="0"/>
                <a:cs typeface="Verdana"/>
              </a:rPr>
              <a:t>of</a:t>
            </a:r>
            <a:r>
              <a:rPr sz="1200" spc="-20" dirty="0">
                <a:latin typeface="Cambria" pitchFamily="18" charset="0"/>
                <a:ea typeface="Cambria" pitchFamily="18" charset="0"/>
                <a:cs typeface="Verdana"/>
              </a:rPr>
              <a:t> </a:t>
            </a:r>
            <a:r>
              <a:rPr sz="1200" spc="-15" dirty="0">
                <a:latin typeface="Cambria" pitchFamily="18" charset="0"/>
                <a:ea typeface="Cambria" pitchFamily="18" charset="0"/>
                <a:cs typeface="Verdana"/>
              </a:rPr>
              <a:t>dimensionality.</a:t>
            </a:r>
            <a:endParaRPr sz="1200" dirty="0">
              <a:latin typeface="Cambria" pitchFamily="18" charset="0"/>
              <a:ea typeface="Cambria" pitchFamily="18" charset="0"/>
              <a:cs typeface="Verdana"/>
            </a:endParaRPr>
          </a:p>
          <a:p>
            <a:pPr>
              <a:lnSpc>
                <a:spcPct val="100000"/>
              </a:lnSpc>
              <a:spcBef>
                <a:spcPts val="45"/>
              </a:spcBef>
              <a:buClr>
                <a:srgbClr val="CC0000"/>
              </a:buClr>
              <a:buFont typeface="Verdana"/>
              <a:buAutoNum type="arabicPeriod"/>
            </a:pPr>
            <a:endParaRPr sz="1200" dirty="0">
              <a:latin typeface="Cambria" pitchFamily="18" charset="0"/>
              <a:ea typeface="Cambria" pitchFamily="18" charset="0"/>
              <a:cs typeface="Verdana"/>
            </a:endParaRPr>
          </a:p>
          <a:p>
            <a:pPr marL="376555" marR="274320" indent="-364490">
              <a:lnSpc>
                <a:spcPct val="100000"/>
              </a:lnSpc>
              <a:buSzPct val="83333"/>
              <a:buAutoNum type="arabicPeriod"/>
              <a:tabLst>
                <a:tab pos="376555" algn="l"/>
                <a:tab pos="377190" algn="l"/>
              </a:tabLst>
            </a:pPr>
            <a:r>
              <a:rPr sz="1200" b="1" spc="-5" dirty="0">
                <a:latin typeface="Cambria" pitchFamily="18" charset="0"/>
                <a:ea typeface="Cambria" pitchFamily="18" charset="0"/>
                <a:cs typeface="Verdana"/>
              </a:rPr>
              <a:t>Clusters Implementation: </a:t>
            </a:r>
            <a:r>
              <a:rPr sz="1200" spc="-5" dirty="0">
                <a:latin typeface="Cambria" pitchFamily="18" charset="0"/>
                <a:ea typeface="Cambria" pitchFamily="18" charset="0"/>
                <a:cs typeface="Verdana"/>
              </a:rPr>
              <a:t>Use </a:t>
            </a:r>
            <a:r>
              <a:rPr sz="1200" spc="-15" dirty="0">
                <a:latin typeface="Cambria" pitchFamily="18" charset="0"/>
                <a:ea typeface="Cambria" pitchFamily="18" charset="0"/>
                <a:cs typeface="Verdana"/>
              </a:rPr>
              <a:t>K-Means </a:t>
            </a:r>
            <a:r>
              <a:rPr sz="1200" spc="-5" dirty="0">
                <a:latin typeface="Cambria" pitchFamily="18" charset="0"/>
                <a:ea typeface="Cambria" pitchFamily="18" charset="0"/>
                <a:cs typeface="Verdana"/>
              </a:rPr>
              <a:t>and </a:t>
            </a:r>
            <a:r>
              <a:rPr sz="1200" spc="-10" dirty="0">
                <a:latin typeface="Cambria" pitchFamily="18" charset="0"/>
                <a:ea typeface="Cambria" pitchFamily="18" charset="0"/>
                <a:cs typeface="Verdana"/>
              </a:rPr>
              <a:t>Agglomerative </a:t>
            </a:r>
            <a:r>
              <a:rPr sz="1200" spc="-5" dirty="0">
                <a:latin typeface="Cambria" pitchFamily="18" charset="0"/>
                <a:ea typeface="Cambria" pitchFamily="18" charset="0"/>
                <a:cs typeface="Verdana"/>
              </a:rPr>
              <a:t>Hierarchical clustering algorithms to cluster </a:t>
            </a:r>
            <a:r>
              <a:rPr sz="1200" spc="-409" dirty="0">
                <a:latin typeface="Cambria" pitchFamily="18" charset="0"/>
                <a:ea typeface="Cambria" pitchFamily="18" charset="0"/>
                <a:cs typeface="Verdana"/>
              </a:rPr>
              <a:t> </a:t>
            </a:r>
            <a:r>
              <a:rPr sz="1200" spc="-5" dirty="0">
                <a:latin typeface="Cambria" pitchFamily="18" charset="0"/>
                <a:ea typeface="Cambria" pitchFamily="18" charset="0"/>
                <a:cs typeface="Verdana"/>
              </a:rPr>
              <a:t>the</a:t>
            </a:r>
            <a:r>
              <a:rPr sz="1200" spc="-10" dirty="0">
                <a:latin typeface="Cambria" pitchFamily="18" charset="0"/>
                <a:ea typeface="Cambria" pitchFamily="18" charset="0"/>
                <a:cs typeface="Verdana"/>
              </a:rPr>
              <a:t> </a:t>
            </a:r>
            <a:r>
              <a:rPr sz="1200" spc="-5" dirty="0">
                <a:latin typeface="Cambria" pitchFamily="18" charset="0"/>
                <a:ea typeface="Cambria" pitchFamily="18" charset="0"/>
                <a:cs typeface="Verdana"/>
              </a:rPr>
              <a:t>movies,</a:t>
            </a:r>
            <a:r>
              <a:rPr sz="1200" spc="-45" dirty="0">
                <a:latin typeface="Cambria" pitchFamily="18" charset="0"/>
                <a:ea typeface="Cambria" pitchFamily="18" charset="0"/>
                <a:cs typeface="Verdana"/>
              </a:rPr>
              <a:t> </a:t>
            </a:r>
            <a:r>
              <a:rPr sz="1200" spc="-5" dirty="0">
                <a:latin typeface="Cambria" pitchFamily="18" charset="0"/>
                <a:ea typeface="Cambria" pitchFamily="18" charset="0"/>
                <a:cs typeface="Verdana"/>
              </a:rPr>
              <a:t>obtain</a:t>
            </a:r>
            <a:r>
              <a:rPr sz="1200" spc="-20" dirty="0">
                <a:latin typeface="Cambria" pitchFamily="18" charset="0"/>
                <a:ea typeface="Cambria" pitchFamily="18" charset="0"/>
                <a:cs typeface="Verdana"/>
              </a:rPr>
              <a:t> </a:t>
            </a:r>
            <a:r>
              <a:rPr sz="1200" spc="-5" dirty="0">
                <a:latin typeface="Cambria" pitchFamily="18" charset="0"/>
                <a:ea typeface="Cambria" pitchFamily="18" charset="0"/>
                <a:cs typeface="Verdana"/>
              </a:rPr>
              <a:t>the</a:t>
            </a:r>
            <a:r>
              <a:rPr sz="1200" dirty="0">
                <a:latin typeface="Cambria" pitchFamily="18" charset="0"/>
                <a:ea typeface="Cambria" pitchFamily="18" charset="0"/>
                <a:cs typeface="Verdana"/>
              </a:rPr>
              <a:t> </a:t>
            </a:r>
            <a:r>
              <a:rPr sz="1200" spc="-5" dirty="0">
                <a:latin typeface="Cambria" pitchFamily="18" charset="0"/>
                <a:ea typeface="Cambria" pitchFamily="18" charset="0"/>
                <a:cs typeface="Verdana"/>
              </a:rPr>
              <a:t>optimal</a:t>
            </a:r>
            <a:r>
              <a:rPr sz="1200" spc="-30" dirty="0">
                <a:latin typeface="Cambria" pitchFamily="18" charset="0"/>
                <a:ea typeface="Cambria" pitchFamily="18" charset="0"/>
                <a:cs typeface="Verdana"/>
              </a:rPr>
              <a:t> </a:t>
            </a:r>
            <a:r>
              <a:rPr sz="1200" spc="-5" dirty="0">
                <a:latin typeface="Cambria" pitchFamily="18" charset="0"/>
                <a:ea typeface="Cambria" pitchFamily="18" charset="0"/>
                <a:cs typeface="Verdana"/>
              </a:rPr>
              <a:t>number</a:t>
            </a:r>
            <a:r>
              <a:rPr sz="1200" spc="-25" dirty="0">
                <a:latin typeface="Cambria" pitchFamily="18" charset="0"/>
                <a:ea typeface="Cambria" pitchFamily="18" charset="0"/>
                <a:cs typeface="Verdana"/>
              </a:rPr>
              <a:t> </a:t>
            </a:r>
            <a:r>
              <a:rPr sz="1200" dirty="0">
                <a:latin typeface="Cambria" pitchFamily="18" charset="0"/>
                <a:ea typeface="Cambria" pitchFamily="18" charset="0"/>
                <a:cs typeface="Verdana"/>
              </a:rPr>
              <a:t>of</a:t>
            </a:r>
            <a:r>
              <a:rPr sz="1200" spc="-20" dirty="0">
                <a:latin typeface="Cambria" pitchFamily="18" charset="0"/>
                <a:ea typeface="Cambria" pitchFamily="18" charset="0"/>
                <a:cs typeface="Verdana"/>
              </a:rPr>
              <a:t> </a:t>
            </a:r>
            <a:r>
              <a:rPr sz="1200" spc="-5" dirty="0">
                <a:latin typeface="Cambria" pitchFamily="18" charset="0"/>
                <a:ea typeface="Cambria" pitchFamily="18" charset="0"/>
                <a:cs typeface="Verdana"/>
              </a:rPr>
              <a:t>clusters</a:t>
            </a:r>
            <a:r>
              <a:rPr sz="1200" spc="-35" dirty="0">
                <a:latin typeface="Cambria" pitchFamily="18" charset="0"/>
                <a:ea typeface="Cambria" pitchFamily="18" charset="0"/>
                <a:cs typeface="Verdana"/>
              </a:rPr>
              <a:t> </a:t>
            </a:r>
            <a:r>
              <a:rPr sz="1200" spc="-5" dirty="0">
                <a:latin typeface="Cambria" pitchFamily="18" charset="0"/>
                <a:ea typeface="Cambria" pitchFamily="18" charset="0"/>
                <a:cs typeface="Verdana"/>
              </a:rPr>
              <a:t>using different</a:t>
            </a:r>
            <a:r>
              <a:rPr sz="1200" spc="-35" dirty="0">
                <a:latin typeface="Cambria" pitchFamily="18" charset="0"/>
                <a:ea typeface="Cambria" pitchFamily="18" charset="0"/>
                <a:cs typeface="Verdana"/>
              </a:rPr>
              <a:t> </a:t>
            </a:r>
            <a:r>
              <a:rPr sz="1200" spc="-5" dirty="0">
                <a:latin typeface="Cambria" pitchFamily="18" charset="0"/>
                <a:ea typeface="Cambria" pitchFamily="18" charset="0"/>
                <a:cs typeface="Verdana"/>
              </a:rPr>
              <a:t>techniques.</a:t>
            </a:r>
            <a:endParaRPr sz="1200" dirty="0">
              <a:latin typeface="Cambria" pitchFamily="18" charset="0"/>
              <a:ea typeface="Cambria" pitchFamily="18" charset="0"/>
              <a:cs typeface="Verdana"/>
            </a:endParaRPr>
          </a:p>
          <a:p>
            <a:pPr>
              <a:lnSpc>
                <a:spcPct val="100000"/>
              </a:lnSpc>
              <a:spcBef>
                <a:spcPts val="40"/>
              </a:spcBef>
              <a:buClr>
                <a:srgbClr val="CC0000"/>
              </a:buClr>
              <a:buFont typeface="Verdana"/>
              <a:buAutoNum type="arabicPeriod"/>
            </a:pPr>
            <a:endParaRPr sz="1200" dirty="0">
              <a:latin typeface="Cambria" pitchFamily="18" charset="0"/>
              <a:ea typeface="Cambria" pitchFamily="18" charset="0"/>
              <a:cs typeface="Verdana"/>
            </a:endParaRPr>
          </a:p>
          <a:p>
            <a:pPr marL="376555" marR="151765" indent="-364490">
              <a:lnSpc>
                <a:spcPct val="100000"/>
              </a:lnSpc>
              <a:buSzPct val="83333"/>
              <a:buAutoNum type="arabicPeriod"/>
              <a:tabLst>
                <a:tab pos="376555" algn="l"/>
                <a:tab pos="377190" algn="l"/>
              </a:tabLst>
            </a:pPr>
            <a:r>
              <a:rPr sz="1200" b="1" spc="-5" dirty="0">
                <a:latin typeface="Cambria" pitchFamily="18" charset="0"/>
                <a:ea typeface="Cambria" pitchFamily="18" charset="0"/>
                <a:cs typeface="Verdana"/>
              </a:rPr>
              <a:t>Build</a:t>
            </a:r>
            <a:r>
              <a:rPr sz="1200" b="1" spc="-30" dirty="0">
                <a:latin typeface="Cambria" pitchFamily="18" charset="0"/>
                <a:ea typeface="Cambria" pitchFamily="18" charset="0"/>
                <a:cs typeface="Verdana"/>
              </a:rPr>
              <a:t> </a:t>
            </a:r>
            <a:r>
              <a:rPr sz="1200" b="1" spc="-5" dirty="0">
                <a:latin typeface="Cambria" pitchFamily="18" charset="0"/>
                <a:ea typeface="Cambria" pitchFamily="18" charset="0"/>
                <a:cs typeface="Verdana"/>
              </a:rPr>
              <a:t>Content</a:t>
            </a:r>
            <a:r>
              <a:rPr sz="1200" b="1" spc="-35" dirty="0">
                <a:latin typeface="Cambria" pitchFamily="18" charset="0"/>
                <a:ea typeface="Cambria" pitchFamily="18" charset="0"/>
                <a:cs typeface="Verdana"/>
              </a:rPr>
              <a:t> </a:t>
            </a:r>
            <a:r>
              <a:rPr sz="1200" b="1" spc="-5" dirty="0">
                <a:latin typeface="Cambria" pitchFamily="18" charset="0"/>
                <a:ea typeface="Cambria" pitchFamily="18" charset="0"/>
                <a:cs typeface="Verdana"/>
              </a:rPr>
              <a:t>Based</a:t>
            </a:r>
            <a:r>
              <a:rPr sz="1200" b="1" spc="-30" dirty="0">
                <a:latin typeface="Cambria" pitchFamily="18" charset="0"/>
                <a:ea typeface="Cambria" pitchFamily="18" charset="0"/>
                <a:cs typeface="Verdana"/>
              </a:rPr>
              <a:t> </a:t>
            </a:r>
            <a:r>
              <a:rPr sz="1200" b="1" spc="-5" dirty="0">
                <a:latin typeface="Cambria" pitchFamily="18" charset="0"/>
                <a:ea typeface="Cambria" pitchFamily="18" charset="0"/>
                <a:cs typeface="Verdana"/>
              </a:rPr>
              <a:t>Recommendation</a:t>
            </a:r>
            <a:r>
              <a:rPr sz="1200" b="1" spc="-45" dirty="0">
                <a:latin typeface="Cambria" pitchFamily="18" charset="0"/>
                <a:ea typeface="Cambria" pitchFamily="18" charset="0"/>
                <a:cs typeface="Verdana"/>
              </a:rPr>
              <a:t> </a:t>
            </a:r>
            <a:r>
              <a:rPr sz="1200" b="1" spc="-5" dirty="0">
                <a:latin typeface="Cambria" pitchFamily="18" charset="0"/>
                <a:ea typeface="Cambria" pitchFamily="18" charset="0"/>
                <a:cs typeface="Verdana"/>
              </a:rPr>
              <a:t>System:</a:t>
            </a:r>
            <a:r>
              <a:rPr sz="1200" b="1" spc="-15" dirty="0">
                <a:latin typeface="Cambria" pitchFamily="18" charset="0"/>
                <a:ea typeface="Cambria" pitchFamily="18" charset="0"/>
                <a:cs typeface="Verdana"/>
              </a:rPr>
              <a:t> </a:t>
            </a:r>
            <a:r>
              <a:rPr sz="1200" dirty="0">
                <a:latin typeface="Cambria" pitchFamily="18" charset="0"/>
                <a:ea typeface="Cambria" pitchFamily="18" charset="0"/>
                <a:cs typeface="Verdana"/>
              </a:rPr>
              <a:t>A</a:t>
            </a:r>
            <a:r>
              <a:rPr sz="1200" spc="-10" dirty="0">
                <a:latin typeface="Cambria" pitchFamily="18" charset="0"/>
                <a:ea typeface="Cambria" pitchFamily="18" charset="0"/>
                <a:cs typeface="Verdana"/>
              </a:rPr>
              <a:t> </a:t>
            </a:r>
            <a:r>
              <a:rPr sz="1200" spc="-5" dirty="0">
                <a:latin typeface="Cambria" pitchFamily="18" charset="0"/>
                <a:ea typeface="Cambria" pitchFamily="18" charset="0"/>
                <a:cs typeface="Verdana"/>
              </a:rPr>
              <a:t>content-based</a:t>
            </a:r>
            <a:r>
              <a:rPr sz="1200" spc="-30" dirty="0">
                <a:latin typeface="Cambria" pitchFamily="18" charset="0"/>
                <a:ea typeface="Cambria" pitchFamily="18" charset="0"/>
                <a:cs typeface="Verdana"/>
              </a:rPr>
              <a:t> </a:t>
            </a:r>
            <a:r>
              <a:rPr sz="1200" spc="-5" dirty="0">
                <a:latin typeface="Cambria" pitchFamily="18" charset="0"/>
                <a:ea typeface="Cambria" pitchFamily="18" charset="0"/>
                <a:cs typeface="Verdana"/>
              </a:rPr>
              <a:t>recommender</a:t>
            </a:r>
            <a:r>
              <a:rPr sz="1200" spc="-50" dirty="0">
                <a:latin typeface="Cambria" pitchFamily="18" charset="0"/>
                <a:ea typeface="Cambria" pitchFamily="18" charset="0"/>
                <a:cs typeface="Verdana"/>
              </a:rPr>
              <a:t> </a:t>
            </a:r>
            <a:r>
              <a:rPr sz="1200" spc="-5" dirty="0">
                <a:latin typeface="Cambria" pitchFamily="18" charset="0"/>
                <a:ea typeface="Cambria" pitchFamily="18" charset="0"/>
                <a:cs typeface="Verdana"/>
              </a:rPr>
              <a:t>system</a:t>
            </a:r>
            <a:r>
              <a:rPr sz="1200" spc="-30" dirty="0">
                <a:latin typeface="Cambria" pitchFamily="18" charset="0"/>
                <a:ea typeface="Cambria" pitchFamily="18" charset="0"/>
                <a:cs typeface="Verdana"/>
              </a:rPr>
              <a:t> </a:t>
            </a:r>
            <a:r>
              <a:rPr sz="1200" spc="-5" dirty="0">
                <a:latin typeface="Cambria" pitchFamily="18" charset="0"/>
                <a:ea typeface="Cambria" pitchFamily="18" charset="0"/>
                <a:cs typeface="Verdana"/>
              </a:rPr>
              <a:t>was</a:t>
            </a:r>
            <a:r>
              <a:rPr sz="1200" spc="-15" dirty="0">
                <a:latin typeface="Cambria" pitchFamily="18" charset="0"/>
                <a:ea typeface="Cambria" pitchFamily="18" charset="0"/>
                <a:cs typeface="Verdana"/>
              </a:rPr>
              <a:t> </a:t>
            </a:r>
            <a:r>
              <a:rPr sz="1200" spc="-5" dirty="0">
                <a:latin typeface="Cambria" pitchFamily="18" charset="0"/>
                <a:ea typeface="Cambria" pitchFamily="18" charset="0"/>
                <a:cs typeface="Verdana"/>
              </a:rPr>
              <a:t>built</a:t>
            </a:r>
            <a:r>
              <a:rPr sz="1200" spc="-10" dirty="0">
                <a:latin typeface="Cambria" pitchFamily="18" charset="0"/>
                <a:ea typeface="Cambria" pitchFamily="18" charset="0"/>
                <a:cs typeface="Verdana"/>
              </a:rPr>
              <a:t> </a:t>
            </a:r>
            <a:r>
              <a:rPr sz="1200" spc="-5" dirty="0">
                <a:latin typeface="Cambria" pitchFamily="18" charset="0"/>
                <a:ea typeface="Cambria" pitchFamily="18" charset="0"/>
                <a:cs typeface="Verdana"/>
              </a:rPr>
              <a:t>using </a:t>
            </a:r>
            <a:r>
              <a:rPr sz="1200" spc="-409" dirty="0">
                <a:latin typeface="Cambria" pitchFamily="18" charset="0"/>
                <a:ea typeface="Cambria" pitchFamily="18" charset="0"/>
                <a:cs typeface="Verdana"/>
              </a:rPr>
              <a:t> </a:t>
            </a:r>
            <a:r>
              <a:rPr sz="1200" spc="-5" dirty="0">
                <a:latin typeface="Cambria" pitchFamily="18" charset="0"/>
                <a:ea typeface="Cambria" pitchFamily="18" charset="0"/>
                <a:cs typeface="Verdana"/>
              </a:rPr>
              <a:t>the similarity matrix obtained after using cosine </a:t>
            </a:r>
            <a:r>
              <a:rPr sz="1200" spc="-15" dirty="0">
                <a:latin typeface="Cambria" pitchFamily="18" charset="0"/>
                <a:ea typeface="Cambria" pitchFamily="18" charset="0"/>
                <a:cs typeface="Verdana"/>
              </a:rPr>
              <a:t>similarity. </a:t>
            </a:r>
            <a:r>
              <a:rPr sz="1200" spc="-5" dirty="0">
                <a:latin typeface="Cambria" pitchFamily="18" charset="0"/>
                <a:ea typeface="Cambria" pitchFamily="18" charset="0"/>
                <a:cs typeface="Verdana"/>
              </a:rPr>
              <a:t>This recommender system will </a:t>
            </a:r>
            <a:r>
              <a:rPr sz="1200" spc="-10" dirty="0">
                <a:latin typeface="Cambria" pitchFamily="18" charset="0"/>
                <a:ea typeface="Cambria" pitchFamily="18" charset="0"/>
                <a:cs typeface="Verdana"/>
              </a:rPr>
              <a:t>display </a:t>
            </a:r>
            <a:r>
              <a:rPr sz="1200" dirty="0">
                <a:latin typeface="Cambria" pitchFamily="18" charset="0"/>
                <a:ea typeface="Cambria" pitchFamily="18" charset="0"/>
                <a:cs typeface="Verdana"/>
              </a:rPr>
              <a:t>10 </a:t>
            </a:r>
            <a:r>
              <a:rPr sz="1200" spc="5" dirty="0">
                <a:latin typeface="Cambria" pitchFamily="18" charset="0"/>
                <a:ea typeface="Cambria" pitchFamily="18" charset="0"/>
                <a:cs typeface="Verdana"/>
              </a:rPr>
              <a:t> </a:t>
            </a:r>
            <a:r>
              <a:rPr sz="1200" spc="-5" dirty="0">
                <a:latin typeface="Cambria" pitchFamily="18" charset="0"/>
                <a:ea typeface="Cambria" pitchFamily="18" charset="0"/>
                <a:cs typeface="Verdana"/>
              </a:rPr>
              <a:t>recommendations</a:t>
            </a:r>
            <a:r>
              <a:rPr sz="1200" spc="-45" dirty="0">
                <a:latin typeface="Cambria" pitchFamily="18" charset="0"/>
                <a:ea typeface="Cambria" pitchFamily="18" charset="0"/>
                <a:cs typeface="Verdana"/>
              </a:rPr>
              <a:t> </a:t>
            </a:r>
            <a:r>
              <a:rPr sz="1200" spc="-5" dirty="0">
                <a:latin typeface="Cambria" pitchFamily="18" charset="0"/>
                <a:ea typeface="Cambria" pitchFamily="18" charset="0"/>
                <a:cs typeface="Verdana"/>
              </a:rPr>
              <a:t>to</a:t>
            </a:r>
            <a:r>
              <a:rPr sz="1200" spc="-15" dirty="0">
                <a:latin typeface="Cambria" pitchFamily="18" charset="0"/>
                <a:ea typeface="Cambria" pitchFamily="18" charset="0"/>
                <a:cs typeface="Verdana"/>
              </a:rPr>
              <a:t> </a:t>
            </a:r>
            <a:r>
              <a:rPr sz="1200" spc="-5" dirty="0">
                <a:latin typeface="Cambria" pitchFamily="18" charset="0"/>
                <a:ea typeface="Cambria" pitchFamily="18" charset="0"/>
                <a:cs typeface="Verdana"/>
              </a:rPr>
              <a:t>the</a:t>
            </a:r>
            <a:r>
              <a:rPr sz="1200" spc="-10" dirty="0">
                <a:latin typeface="Cambria" pitchFamily="18" charset="0"/>
                <a:ea typeface="Cambria" pitchFamily="18" charset="0"/>
                <a:cs typeface="Verdana"/>
              </a:rPr>
              <a:t> </a:t>
            </a:r>
            <a:r>
              <a:rPr sz="1200" spc="-5" dirty="0">
                <a:latin typeface="Cambria" pitchFamily="18" charset="0"/>
                <a:ea typeface="Cambria" pitchFamily="18" charset="0"/>
                <a:cs typeface="Verdana"/>
              </a:rPr>
              <a:t>user</a:t>
            </a:r>
            <a:r>
              <a:rPr sz="1200" spc="-20" dirty="0">
                <a:latin typeface="Cambria" pitchFamily="18" charset="0"/>
                <a:ea typeface="Cambria" pitchFamily="18" charset="0"/>
                <a:cs typeface="Verdana"/>
              </a:rPr>
              <a:t> </a:t>
            </a:r>
            <a:r>
              <a:rPr sz="1200" spc="-5" dirty="0">
                <a:latin typeface="Cambria" pitchFamily="18" charset="0"/>
                <a:ea typeface="Cambria" pitchFamily="18" charset="0"/>
                <a:cs typeface="Verdana"/>
              </a:rPr>
              <a:t>based</a:t>
            </a:r>
            <a:r>
              <a:rPr sz="1200" spc="-15" dirty="0">
                <a:latin typeface="Cambria" pitchFamily="18" charset="0"/>
                <a:ea typeface="Cambria" pitchFamily="18" charset="0"/>
                <a:cs typeface="Verdana"/>
              </a:rPr>
              <a:t> </a:t>
            </a:r>
            <a:r>
              <a:rPr sz="1200" dirty="0">
                <a:latin typeface="Cambria" pitchFamily="18" charset="0"/>
                <a:ea typeface="Cambria" pitchFamily="18" charset="0"/>
                <a:cs typeface="Verdana"/>
              </a:rPr>
              <a:t>on</a:t>
            </a:r>
            <a:r>
              <a:rPr sz="1200" spc="-20" dirty="0">
                <a:latin typeface="Cambria" pitchFamily="18" charset="0"/>
                <a:ea typeface="Cambria" pitchFamily="18" charset="0"/>
                <a:cs typeface="Verdana"/>
              </a:rPr>
              <a:t> </a:t>
            </a:r>
            <a:r>
              <a:rPr sz="1200" spc="-5" dirty="0">
                <a:latin typeface="Cambria" pitchFamily="18" charset="0"/>
                <a:ea typeface="Cambria" pitchFamily="18" charset="0"/>
                <a:cs typeface="Verdana"/>
              </a:rPr>
              <a:t>the</a:t>
            </a:r>
            <a:r>
              <a:rPr sz="1200" spc="-10" dirty="0">
                <a:latin typeface="Cambria" pitchFamily="18" charset="0"/>
                <a:ea typeface="Cambria" pitchFamily="18" charset="0"/>
                <a:cs typeface="Verdana"/>
              </a:rPr>
              <a:t> </a:t>
            </a:r>
            <a:r>
              <a:rPr sz="1200" spc="-5" dirty="0">
                <a:latin typeface="Cambria" pitchFamily="18" charset="0"/>
                <a:ea typeface="Cambria" pitchFamily="18" charset="0"/>
                <a:cs typeface="Verdana"/>
              </a:rPr>
              <a:t>type</a:t>
            </a:r>
            <a:r>
              <a:rPr sz="1200" spc="-10" dirty="0">
                <a:latin typeface="Cambria" pitchFamily="18" charset="0"/>
                <a:ea typeface="Cambria" pitchFamily="18" charset="0"/>
                <a:cs typeface="Verdana"/>
              </a:rPr>
              <a:t> </a:t>
            </a:r>
            <a:r>
              <a:rPr sz="1200" dirty="0">
                <a:latin typeface="Cambria" pitchFamily="18" charset="0"/>
                <a:ea typeface="Cambria" pitchFamily="18" charset="0"/>
                <a:cs typeface="Verdana"/>
              </a:rPr>
              <a:t>of</a:t>
            </a:r>
            <a:r>
              <a:rPr sz="1200" spc="-20" dirty="0">
                <a:latin typeface="Cambria" pitchFamily="18" charset="0"/>
                <a:ea typeface="Cambria" pitchFamily="18" charset="0"/>
                <a:cs typeface="Verdana"/>
              </a:rPr>
              <a:t> </a:t>
            </a:r>
            <a:r>
              <a:rPr sz="1200" spc="-5" dirty="0">
                <a:latin typeface="Cambria" pitchFamily="18" charset="0"/>
                <a:ea typeface="Cambria" pitchFamily="18" charset="0"/>
                <a:cs typeface="Verdana"/>
              </a:rPr>
              <a:t>movie/show</a:t>
            </a:r>
            <a:r>
              <a:rPr sz="1200" spc="-40" dirty="0">
                <a:latin typeface="Cambria" pitchFamily="18" charset="0"/>
                <a:ea typeface="Cambria" pitchFamily="18" charset="0"/>
                <a:cs typeface="Verdana"/>
              </a:rPr>
              <a:t> </a:t>
            </a:r>
            <a:r>
              <a:rPr sz="1200" spc="-5" dirty="0">
                <a:latin typeface="Cambria" pitchFamily="18" charset="0"/>
                <a:ea typeface="Cambria" pitchFamily="18" charset="0"/>
                <a:cs typeface="Verdana"/>
              </a:rPr>
              <a:t>they watched.</a:t>
            </a:r>
            <a:endParaRPr sz="1200" dirty="0">
              <a:latin typeface="Cambria" pitchFamily="18" charset="0"/>
              <a:ea typeface="Cambria" pitchFamily="18" charset="0"/>
              <a:cs typeface="Verdana"/>
            </a:endParaRPr>
          </a:p>
        </p:txBody>
      </p:sp>
      <p:sp>
        <p:nvSpPr>
          <p:cNvPr id="4" name="object 3"/>
          <p:cNvSpPr/>
          <p:nvPr/>
        </p:nvSpPr>
        <p:spPr>
          <a:xfrm>
            <a:off x="0" y="840105"/>
            <a:ext cx="9144000" cy="55245"/>
          </a:xfrm>
          <a:custGeom>
            <a:avLst/>
            <a:gdLst/>
            <a:ahLst/>
            <a:cxnLst/>
            <a:rect l="l" t="t" r="r" b="b"/>
            <a:pathLst>
              <a:path w="9144000" h="643889">
                <a:moveTo>
                  <a:pt x="0" y="0"/>
                </a:moveTo>
                <a:lnTo>
                  <a:pt x="9143999" y="0"/>
                </a:lnTo>
                <a:lnTo>
                  <a:pt x="9143999" y="643699"/>
                </a:lnTo>
                <a:lnTo>
                  <a:pt x="0" y="643699"/>
                </a:lnTo>
                <a:lnTo>
                  <a:pt x="0" y="0"/>
                </a:lnTo>
                <a:close/>
              </a:path>
            </a:pathLst>
          </a:custGeom>
          <a:solidFill>
            <a:srgbClr val="C00000"/>
          </a:solidFill>
        </p:spPr>
        <p:txBody>
          <a:bodyPr wrap="square" lIns="0" tIns="0" rIns="0" bIns="0" rtlCol="0"/>
          <a:lstStyle/>
          <a:p>
            <a:endParaRPr/>
          </a:p>
        </p:txBody>
      </p:sp>
    </p:spTree>
    <p:extLst>
      <p:ext uri="{BB962C8B-B14F-4D97-AF65-F5344CB8AC3E}">
        <p14:creationId xmlns:p14="http://schemas.microsoft.com/office/powerpoint/2010/main" val="298080108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2"/>
          <p:cNvSpPr/>
          <p:nvPr/>
        </p:nvSpPr>
        <p:spPr>
          <a:xfrm>
            <a:off x="225474" y="312158"/>
            <a:ext cx="5565726" cy="430792"/>
          </a:xfrm>
          <a:prstGeom prst="rect">
            <a:avLst/>
          </a:prstGeom>
          <a:noFill/>
          <a:ln/>
        </p:spPr>
        <p:txBody>
          <a:bodyPr wrap="none" lIns="57150" tIns="28575" rIns="57150" bIns="28575" rtlCol="0" anchor="t"/>
          <a:lstStyle/>
          <a:p>
            <a:pPr>
              <a:lnSpc>
                <a:spcPts val="3417"/>
              </a:lnSpc>
            </a:pPr>
            <a:r>
              <a:rPr lang="en-US" sz="2700" b="1" kern="0" spc="-82" dirty="0">
                <a:solidFill>
                  <a:srgbClr val="C00000"/>
                </a:solidFill>
                <a:latin typeface="Georgia" pitchFamily="18" charset="0"/>
                <a:ea typeface="p22-mackinac-pro" pitchFamily="34" charset="-122"/>
                <a:cs typeface="p22-mackinac-pro" pitchFamily="34" charset="-120"/>
              </a:rPr>
              <a:t>Overview of the Resulting Clusters</a:t>
            </a:r>
            <a:endParaRPr lang="en-US" sz="2700" dirty="0">
              <a:solidFill>
                <a:srgbClr val="C00000"/>
              </a:solidFill>
              <a:latin typeface="Georgia" pitchFamily="18" charset="0"/>
            </a:endParaRPr>
          </a:p>
        </p:txBody>
      </p:sp>
      <p:sp>
        <p:nvSpPr>
          <p:cNvPr id="5" name="Shape 3"/>
          <p:cNvSpPr/>
          <p:nvPr/>
        </p:nvSpPr>
        <p:spPr>
          <a:xfrm>
            <a:off x="520750" y="1647528"/>
            <a:ext cx="3981822" cy="1299836"/>
          </a:xfrm>
          <a:prstGeom prst="roundRect">
            <a:avLst>
              <a:gd name="adj" fmla="val 2638"/>
            </a:avLst>
          </a:prstGeom>
          <a:solidFill>
            <a:srgbClr val="E0D7F4"/>
          </a:solidFill>
          <a:ln w="7620">
            <a:solidFill>
              <a:srgbClr val="C1AFE9"/>
            </a:solidFill>
            <a:prstDash val="solid"/>
          </a:ln>
        </p:spPr>
      </p:sp>
      <p:sp>
        <p:nvSpPr>
          <p:cNvPr id="6" name="Text 4"/>
          <p:cNvSpPr/>
          <p:nvPr/>
        </p:nvSpPr>
        <p:spPr>
          <a:xfrm>
            <a:off x="664369" y="1790091"/>
            <a:ext cx="1767558" cy="215396"/>
          </a:xfrm>
          <a:prstGeom prst="rect">
            <a:avLst/>
          </a:prstGeom>
          <a:noFill/>
          <a:ln/>
        </p:spPr>
        <p:txBody>
          <a:bodyPr wrap="none" lIns="57150" tIns="28575" rIns="57150" bIns="28575" rtlCol="0" anchor="t"/>
          <a:lstStyle/>
          <a:p>
            <a:pPr>
              <a:lnSpc>
                <a:spcPts val="1709"/>
              </a:lnSpc>
            </a:pPr>
            <a:r>
              <a:rPr lang="en-US" sz="1400" b="1" kern="0" spc="-41" dirty="0">
                <a:solidFill>
                  <a:srgbClr val="272525"/>
                </a:solidFill>
                <a:latin typeface="p22-mackinac-pro" pitchFamily="34" charset="0"/>
                <a:ea typeface="p22-mackinac-pro" pitchFamily="34" charset="-122"/>
                <a:cs typeface="p22-mackinac-pro" pitchFamily="34" charset="-120"/>
              </a:rPr>
              <a:t>Action and Adventure</a:t>
            </a:r>
            <a:endParaRPr lang="en-US" sz="1400" dirty="0"/>
          </a:p>
        </p:txBody>
      </p:sp>
      <p:sp>
        <p:nvSpPr>
          <p:cNvPr id="7" name="Text 5"/>
          <p:cNvSpPr/>
          <p:nvPr/>
        </p:nvSpPr>
        <p:spPr>
          <a:xfrm>
            <a:off x="664369" y="2143322"/>
            <a:ext cx="3694584" cy="661478"/>
          </a:xfrm>
          <a:prstGeom prst="rect">
            <a:avLst/>
          </a:prstGeom>
          <a:noFill/>
          <a:ln/>
        </p:spPr>
        <p:txBody>
          <a:bodyPr wrap="square" lIns="57150" tIns="28575" rIns="57150" bIns="28575" rtlCol="0" anchor="t"/>
          <a:lstStyle/>
          <a:p>
            <a:pPr>
              <a:lnSpc>
                <a:spcPts val="1749"/>
              </a:lnSpc>
            </a:pPr>
            <a:r>
              <a:rPr lang="en-US" sz="1100" dirty="0">
                <a:solidFill>
                  <a:srgbClr val="272525"/>
                </a:solidFill>
                <a:latin typeface="Eudoxus Sans" pitchFamily="34" charset="0"/>
                <a:ea typeface="Eudoxus Sans" pitchFamily="34" charset="-122"/>
                <a:cs typeface="Eudoxus Sans" pitchFamily="34" charset="-120"/>
              </a:rPr>
              <a:t>Clustered content includes shows with car chases, gunfights and explosions. e.g Narcos, The Umbrella Academy</a:t>
            </a:r>
            <a:endParaRPr lang="en-US" sz="1100" dirty="0"/>
          </a:p>
        </p:txBody>
      </p:sp>
      <p:sp>
        <p:nvSpPr>
          <p:cNvPr id="8" name="Shape 6"/>
          <p:cNvSpPr/>
          <p:nvPr/>
        </p:nvSpPr>
        <p:spPr>
          <a:xfrm>
            <a:off x="4641428" y="1647528"/>
            <a:ext cx="3981822" cy="1299836"/>
          </a:xfrm>
          <a:prstGeom prst="roundRect">
            <a:avLst>
              <a:gd name="adj" fmla="val 2638"/>
            </a:avLst>
          </a:prstGeom>
          <a:solidFill>
            <a:srgbClr val="E0D7F4"/>
          </a:solidFill>
          <a:ln w="7620">
            <a:solidFill>
              <a:srgbClr val="C1AFE9"/>
            </a:solidFill>
            <a:prstDash val="solid"/>
          </a:ln>
        </p:spPr>
      </p:sp>
      <p:sp>
        <p:nvSpPr>
          <p:cNvPr id="9" name="Text 7"/>
          <p:cNvSpPr/>
          <p:nvPr/>
        </p:nvSpPr>
        <p:spPr>
          <a:xfrm>
            <a:off x="4785048" y="1790091"/>
            <a:ext cx="1388715" cy="215396"/>
          </a:xfrm>
          <a:prstGeom prst="rect">
            <a:avLst/>
          </a:prstGeom>
          <a:noFill/>
          <a:ln/>
        </p:spPr>
        <p:txBody>
          <a:bodyPr wrap="none" lIns="57150" tIns="28575" rIns="57150" bIns="28575" rtlCol="0" anchor="t"/>
          <a:lstStyle/>
          <a:p>
            <a:pPr>
              <a:lnSpc>
                <a:spcPts val="1709"/>
              </a:lnSpc>
            </a:pPr>
            <a:r>
              <a:rPr lang="en-US" sz="1400" b="1" kern="0" spc="-41" dirty="0">
                <a:solidFill>
                  <a:srgbClr val="272525"/>
                </a:solidFill>
                <a:latin typeface="p22-mackinac-pro" pitchFamily="34" charset="0"/>
                <a:ea typeface="p22-mackinac-pro" pitchFamily="34" charset="-122"/>
                <a:cs typeface="p22-mackinac-pro" pitchFamily="34" charset="-120"/>
              </a:rPr>
              <a:t>Comedies</a:t>
            </a:r>
            <a:endParaRPr lang="en-US" sz="1400" dirty="0"/>
          </a:p>
        </p:txBody>
      </p:sp>
      <p:sp>
        <p:nvSpPr>
          <p:cNvPr id="10" name="Text 8"/>
          <p:cNvSpPr/>
          <p:nvPr/>
        </p:nvSpPr>
        <p:spPr>
          <a:xfrm>
            <a:off x="4785047" y="2143322"/>
            <a:ext cx="3694584" cy="440986"/>
          </a:xfrm>
          <a:prstGeom prst="rect">
            <a:avLst/>
          </a:prstGeom>
          <a:noFill/>
          <a:ln/>
        </p:spPr>
        <p:txBody>
          <a:bodyPr wrap="square" lIns="57150" tIns="28575" rIns="57150" bIns="28575" rtlCol="0" anchor="t"/>
          <a:lstStyle/>
          <a:p>
            <a:pPr>
              <a:lnSpc>
                <a:spcPts val="1749"/>
              </a:lnSpc>
            </a:pPr>
            <a:r>
              <a:rPr lang="en-US" sz="1100" dirty="0">
                <a:solidFill>
                  <a:srgbClr val="272525"/>
                </a:solidFill>
                <a:latin typeface="Eudoxus Sans" pitchFamily="34" charset="0"/>
                <a:ea typeface="Eudoxus Sans" pitchFamily="34" charset="-122"/>
                <a:cs typeface="Eudoxus Sans" pitchFamily="34" charset="-120"/>
              </a:rPr>
              <a:t>This cluster consists of witty shows that make you laugh. e.g Arrested Development, Trailer Park Boys</a:t>
            </a:r>
            <a:endParaRPr lang="en-US" sz="1100" dirty="0"/>
          </a:p>
        </p:txBody>
      </p:sp>
      <p:sp>
        <p:nvSpPr>
          <p:cNvPr id="11" name="Shape 9"/>
          <p:cNvSpPr/>
          <p:nvPr/>
        </p:nvSpPr>
        <p:spPr>
          <a:xfrm>
            <a:off x="520750" y="3085199"/>
            <a:ext cx="3981822" cy="1079343"/>
          </a:xfrm>
          <a:prstGeom prst="roundRect">
            <a:avLst>
              <a:gd name="adj" fmla="val 3177"/>
            </a:avLst>
          </a:prstGeom>
          <a:solidFill>
            <a:srgbClr val="E0D7F4"/>
          </a:solidFill>
          <a:ln w="7620">
            <a:solidFill>
              <a:srgbClr val="C1AFE9"/>
            </a:solidFill>
            <a:prstDash val="solid"/>
          </a:ln>
        </p:spPr>
      </p:sp>
      <p:sp>
        <p:nvSpPr>
          <p:cNvPr id="12" name="Text 10"/>
          <p:cNvSpPr/>
          <p:nvPr/>
        </p:nvSpPr>
        <p:spPr>
          <a:xfrm>
            <a:off x="664369" y="3227762"/>
            <a:ext cx="1388715" cy="215396"/>
          </a:xfrm>
          <a:prstGeom prst="rect">
            <a:avLst/>
          </a:prstGeom>
          <a:noFill/>
          <a:ln/>
        </p:spPr>
        <p:txBody>
          <a:bodyPr wrap="none" lIns="57150" tIns="28575" rIns="57150" bIns="28575" rtlCol="0" anchor="t"/>
          <a:lstStyle/>
          <a:p>
            <a:pPr>
              <a:lnSpc>
                <a:spcPts val="1709"/>
              </a:lnSpc>
            </a:pPr>
            <a:r>
              <a:rPr lang="en-US" sz="1400" b="1" kern="0" spc="-41" dirty="0">
                <a:solidFill>
                  <a:srgbClr val="272525"/>
                </a:solidFill>
                <a:latin typeface="p22-mackinac-pro" pitchFamily="34" charset="0"/>
                <a:ea typeface="p22-mackinac-pro" pitchFamily="34" charset="-122"/>
                <a:cs typeface="p22-mackinac-pro" pitchFamily="34" charset="-120"/>
              </a:rPr>
              <a:t>Documentaries</a:t>
            </a:r>
            <a:endParaRPr lang="en-US" sz="1400" dirty="0"/>
          </a:p>
        </p:txBody>
      </p:sp>
      <p:sp>
        <p:nvSpPr>
          <p:cNvPr id="13" name="Text 11"/>
          <p:cNvSpPr/>
          <p:nvPr/>
        </p:nvSpPr>
        <p:spPr>
          <a:xfrm>
            <a:off x="664369" y="3580994"/>
            <a:ext cx="3694584" cy="440986"/>
          </a:xfrm>
          <a:prstGeom prst="rect">
            <a:avLst/>
          </a:prstGeom>
          <a:noFill/>
          <a:ln/>
        </p:spPr>
        <p:txBody>
          <a:bodyPr wrap="square" lIns="57150" tIns="28575" rIns="57150" bIns="28575" rtlCol="0" anchor="t"/>
          <a:lstStyle/>
          <a:p>
            <a:pPr>
              <a:lnSpc>
                <a:spcPts val="1749"/>
              </a:lnSpc>
            </a:pPr>
            <a:r>
              <a:rPr lang="en-US" sz="1100" dirty="0">
                <a:solidFill>
                  <a:srgbClr val="272525"/>
                </a:solidFill>
                <a:latin typeface="Eudoxus Sans" pitchFamily="34" charset="0"/>
                <a:ea typeface="Eudoxus Sans" pitchFamily="34" charset="-122"/>
                <a:cs typeface="Eudoxus Sans" pitchFamily="34" charset="-120"/>
              </a:rPr>
              <a:t>Showcasing real-life stories and current events. e.g Dirty Money, Making a Murderer</a:t>
            </a:r>
            <a:endParaRPr lang="en-US" sz="1100" dirty="0"/>
          </a:p>
        </p:txBody>
      </p:sp>
      <p:sp>
        <p:nvSpPr>
          <p:cNvPr id="14" name="Shape 12"/>
          <p:cNvSpPr/>
          <p:nvPr/>
        </p:nvSpPr>
        <p:spPr>
          <a:xfrm>
            <a:off x="4641428" y="3085199"/>
            <a:ext cx="3981822" cy="1079343"/>
          </a:xfrm>
          <a:prstGeom prst="roundRect">
            <a:avLst>
              <a:gd name="adj" fmla="val 3177"/>
            </a:avLst>
          </a:prstGeom>
          <a:solidFill>
            <a:srgbClr val="E0D7F4"/>
          </a:solidFill>
          <a:ln w="7620">
            <a:solidFill>
              <a:srgbClr val="C1AFE9"/>
            </a:solidFill>
            <a:prstDash val="solid"/>
          </a:ln>
        </p:spPr>
      </p:sp>
      <p:sp>
        <p:nvSpPr>
          <p:cNvPr id="15" name="Text 13"/>
          <p:cNvSpPr/>
          <p:nvPr/>
        </p:nvSpPr>
        <p:spPr>
          <a:xfrm>
            <a:off x="4785048" y="3227762"/>
            <a:ext cx="1388715" cy="215396"/>
          </a:xfrm>
          <a:prstGeom prst="rect">
            <a:avLst/>
          </a:prstGeom>
          <a:noFill/>
          <a:ln/>
        </p:spPr>
        <p:txBody>
          <a:bodyPr wrap="none" lIns="57150" tIns="28575" rIns="57150" bIns="28575" rtlCol="0" anchor="t"/>
          <a:lstStyle/>
          <a:p>
            <a:pPr>
              <a:lnSpc>
                <a:spcPts val="1709"/>
              </a:lnSpc>
            </a:pPr>
            <a:r>
              <a:rPr lang="en-US" sz="1400" b="1" kern="0" spc="-41" dirty="0">
                <a:solidFill>
                  <a:srgbClr val="272525"/>
                </a:solidFill>
                <a:latin typeface="p22-mackinac-pro" pitchFamily="34" charset="0"/>
                <a:ea typeface="p22-mackinac-pro" pitchFamily="34" charset="-122"/>
                <a:cs typeface="p22-mackinac-pro" pitchFamily="34" charset="-120"/>
              </a:rPr>
              <a:t>Dramas</a:t>
            </a:r>
            <a:endParaRPr lang="en-US" sz="1400" dirty="0"/>
          </a:p>
        </p:txBody>
      </p:sp>
      <p:sp>
        <p:nvSpPr>
          <p:cNvPr id="16" name="Text 14"/>
          <p:cNvSpPr/>
          <p:nvPr/>
        </p:nvSpPr>
        <p:spPr>
          <a:xfrm>
            <a:off x="4785047" y="3580994"/>
            <a:ext cx="3694584" cy="440986"/>
          </a:xfrm>
          <a:prstGeom prst="rect">
            <a:avLst/>
          </a:prstGeom>
          <a:noFill/>
          <a:ln/>
        </p:spPr>
        <p:txBody>
          <a:bodyPr wrap="square" lIns="57150" tIns="28575" rIns="57150" bIns="28575" rtlCol="0" anchor="t"/>
          <a:lstStyle/>
          <a:p>
            <a:pPr>
              <a:lnSpc>
                <a:spcPts val="1749"/>
              </a:lnSpc>
            </a:pPr>
            <a:r>
              <a:rPr lang="en-US" sz="1100" dirty="0">
                <a:solidFill>
                  <a:srgbClr val="272525"/>
                </a:solidFill>
                <a:latin typeface="Eudoxus Sans" pitchFamily="34" charset="0"/>
                <a:ea typeface="Eudoxus Sans" pitchFamily="34" charset="-122"/>
                <a:cs typeface="Eudoxus Sans" pitchFamily="34" charset="-120"/>
              </a:rPr>
              <a:t>Showcasing raw emotions, authentic life struggles and conflicts. e.g Stranger Things, Peaky Blinders</a:t>
            </a:r>
            <a:endParaRPr lang="en-US" sz="1100" dirty="0"/>
          </a:p>
        </p:txBody>
      </p:sp>
      <p:sp>
        <p:nvSpPr>
          <p:cNvPr id="18" name="object 3"/>
          <p:cNvSpPr/>
          <p:nvPr/>
        </p:nvSpPr>
        <p:spPr>
          <a:xfrm>
            <a:off x="0" y="971550"/>
            <a:ext cx="9144000" cy="55245"/>
          </a:xfrm>
          <a:custGeom>
            <a:avLst/>
            <a:gdLst/>
            <a:ahLst/>
            <a:cxnLst/>
            <a:rect l="l" t="t" r="r" b="b"/>
            <a:pathLst>
              <a:path w="9144000" h="643889">
                <a:moveTo>
                  <a:pt x="0" y="0"/>
                </a:moveTo>
                <a:lnTo>
                  <a:pt x="9143999" y="0"/>
                </a:lnTo>
                <a:lnTo>
                  <a:pt x="9143999" y="643699"/>
                </a:lnTo>
                <a:lnTo>
                  <a:pt x="0" y="643699"/>
                </a:lnTo>
                <a:lnTo>
                  <a:pt x="0" y="0"/>
                </a:lnTo>
                <a:close/>
              </a:path>
            </a:pathLst>
          </a:custGeom>
          <a:solidFill>
            <a:srgbClr val="C00000"/>
          </a:solidFill>
        </p:spPr>
        <p:txBody>
          <a:bodyPr wrap="square" lIns="0" tIns="0" rIns="0" bIns="0" rtlCol="0"/>
          <a:lstStyle/>
          <a:p>
            <a:endParaRPr/>
          </a:p>
        </p:txBody>
      </p:sp>
    </p:spTree>
    <p:extLst>
      <p:ext uri="{BB962C8B-B14F-4D97-AF65-F5344CB8AC3E}">
        <p14:creationId xmlns:p14="http://schemas.microsoft.com/office/powerpoint/2010/main" val="296321595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82930" y="438150"/>
            <a:ext cx="2670175" cy="299720"/>
          </a:xfrm>
          <a:prstGeom prst="rect">
            <a:avLst/>
          </a:prstGeom>
        </p:spPr>
        <p:txBody>
          <a:bodyPr vert="horz" wrap="square" lIns="0" tIns="12700" rIns="0" bIns="0" rtlCol="0">
            <a:spAutoFit/>
          </a:bodyPr>
          <a:lstStyle/>
          <a:p>
            <a:pPr marL="12700">
              <a:lnSpc>
                <a:spcPct val="100000"/>
              </a:lnSpc>
              <a:spcBef>
                <a:spcPts val="100"/>
              </a:spcBef>
            </a:pPr>
            <a:r>
              <a:rPr sz="1800" b="1" spc="-5" dirty="0">
                <a:solidFill>
                  <a:srgbClr val="CC0000"/>
                </a:solidFill>
                <a:latin typeface="Georgia" pitchFamily="18" charset="0"/>
                <a:cs typeface="Verdana"/>
              </a:rPr>
              <a:t>DATASET</a:t>
            </a:r>
            <a:r>
              <a:rPr sz="1800" b="1" spc="-114" dirty="0">
                <a:solidFill>
                  <a:srgbClr val="CC0000"/>
                </a:solidFill>
                <a:latin typeface="Georgia" pitchFamily="18" charset="0"/>
                <a:cs typeface="Verdana"/>
              </a:rPr>
              <a:t> </a:t>
            </a:r>
            <a:r>
              <a:rPr sz="1800" b="1" spc="-5" dirty="0">
                <a:solidFill>
                  <a:srgbClr val="CC0000"/>
                </a:solidFill>
                <a:latin typeface="Georgia" pitchFamily="18" charset="0"/>
                <a:cs typeface="Verdana"/>
              </a:rPr>
              <a:t>SUMMARY</a:t>
            </a:r>
            <a:r>
              <a:rPr sz="1800" b="1" spc="-5" dirty="0">
                <a:solidFill>
                  <a:srgbClr val="CC0000"/>
                </a:solidFill>
                <a:latin typeface="Verdana"/>
                <a:cs typeface="Verdana"/>
              </a:rPr>
              <a:t>:</a:t>
            </a:r>
            <a:endParaRPr sz="1800" dirty="0">
              <a:latin typeface="Verdana"/>
              <a:cs typeface="Verdana"/>
            </a:endParaRPr>
          </a:p>
        </p:txBody>
      </p:sp>
      <p:sp>
        <p:nvSpPr>
          <p:cNvPr id="3" name="object 3"/>
          <p:cNvSpPr txBox="1"/>
          <p:nvPr/>
        </p:nvSpPr>
        <p:spPr>
          <a:xfrm>
            <a:off x="457200" y="1112999"/>
            <a:ext cx="2896235" cy="3459922"/>
          </a:xfrm>
          <a:prstGeom prst="rect">
            <a:avLst/>
          </a:prstGeom>
        </p:spPr>
        <p:txBody>
          <a:bodyPr vert="horz" wrap="square" lIns="0" tIns="12700" rIns="0" bIns="0" rtlCol="0">
            <a:spAutoFit/>
          </a:bodyPr>
          <a:lstStyle/>
          <a:p>
            <a:pPr marL="332740" marR="5080" indent="-320040">
              <a:lnSpc>
                <a:spcPct val="100000"/>
              </a:lnSpc>
              <a:spcBef>
                <a:spcPts val="100"/>
              </a:spcBef>
              <a:buSzPct val="83333"/>
              <a:buChar char="●"/>
              <a:tabLst>
                <a:tab pos="332105" algn="l"/>
                <a:tab pos="332740" algn="l"/>
              </a:tabLst>
            </a:pPr>
            <a:r>
              <a:rPr sz="1600" spc="-5" dirty="0">
                <a:latin typeface="Cambria" pitchFamily="18" charset="0"/>
                <a:ea typeface="Cambria" pitchFamily="18" charset="0"/>
                <a:cs typeface="Verdana"/>
              </a:rPr>
              <a:t>This</a:t>
            </a:r>
            <a:r>
              <a:rPr sz="1600" spc="-40" dirty="0">
                <a:latin typeface="Cambria" pitchFamily="18" charset="0"/>
                <a:ea typeface="Cambria" pitchFamily="18" charset="0"/>
                <a:cs typeface="Verdana"/>
              </a:rPr>
              <a:t> </a:t>
            </a:r>
            <a:r>
              <a:rPr sz="1600" spc="-5" dirty="0">
                <a:latin typeface="Cambria" pitchFamily="18" charset="0"/>
                <a:ea typeface="Cambria" pitchFamily="18" charset="0"/>
                <a:cs typeface="Verdana"/>
              </a:rPr>
              <a:t>dataset</a:t>
            </a:r>
            <a:r>
              <a:rPr sz="1600" spc="-10" dirty="0">
                <a:latin typeface="Cambria" pitchFamily="18" charset="0"/>
                <a:ea typeface="Cambria" pitchFamily="18" charset="0"/>
                <a:cs typeface="Verdana"/>
              </a:rPr>
              <a:t> </a:t>
            </a:r>
            <a:r>
              <a:rPr sz="1600" spc="-5" dirty="0">
                <a:latin typeface="Cambria" pitchFamily="18" charset="0"/>
                <a:ea typeface="Cambria" pitchFamily="18" charset="0"/>
                <a:cs typeface="Verdana"/>
              </a:rPr>
              <a:t>consist</a:t>
            </a:r>
            <a:r>
              <a:rPr sz="1600" spc="-50" dirty="0">
                <a:latin typeface="Cambria" pitchFamily="18" charset="0"/>
                <a:ea typeface="Cambria" pitchFamily="18" charset="0"/>
                <a:cs typeface="Verdana"/>
              </a:rPr>
              <a:t> </a:t>
            </a:r>
            <a:r>
              <a:rPr sz="1600" dirty="0">
                <a:latin typeface="Cambria" pitchFamily="18" charset="0"/>
                <a:ea typeface="Cambria" pitchFamily="18" charset="0"/>
                <a:cs typeface="Verdana"/>
              </a:rPr>
              <a:t>of</a:t>
            </a:r>
            <a:r>
              <a:rPr sz="1600" spc="-10" dirty="0">
                <a:latin typeface="Cambria" pitchFamily="18" charset="0"/>
                <a:ea typeface="Cambria" pitchFamily="18" charset="0"/>
                <a:cs typeface="Verdana"/>
              </a:rPr>
              <a:t> </a:t>
            </a:r>
            <a:r>
              <a:rPr sz="1600" spc="-5" dirty="0">
                <a:latin typeface="Cambria" pitchFamily="18" charset="0"/>
                <a:ea typeface="Cambria" pitchFamily="18" charset="0"/>
                <a:cs typeface="Verdana"/>
              </a:rPr>
              <a:t>movie</a:t>
            </a:r>
            <a:r>
              <a:rPr sz="1600" spc="-40" dirty="0">
                <a:latin typeface="Cambria" pitchFamily="18" charset="0"/>
                <a:ea typeface="Cambria" pitchFamily="18" charset="0"/>
                <a:cs typeface="Verdana"/>
              </a:rPr>
              <a:t> </a:t>
            </a:r>
            <a:r>
              <a:rPr sz="1600" spc="-5" dirty="0">
                <a:latin typeface="Cambria" pitchFamily="18" charset="0"/>
                <a:ea typeface="Cambria" pitchFamily="18" charset="0"/>
                <a:cs typeface="Verdana"/>
              </a:rPr>
              <a:t>and </a:t>
            </a:r>
            <a:r>
              <a:rPr sz="1600" spc="-409" dirty="0">
                <a:latin typeface="Cambria" pitchFamily="18" charset="0"/>
                <a:ea typeface="Cambria" pitchFamily="18" charset="0"/>
                <a:cs typeface="Verdana"/>
              </a:rPr>
              <a:t> </a:t>
            </a:r>
            <a:r>
              <a:rPr sz="1600" dirty="0">
                <a:latin typeface="Cambria" pitchFamily="18" charset="0"/>
                <a:ea typeface="Cambria" pitchFamily="18" charset="0"/>
                <a:cs typeface="Verdana"/>
              </a:rPr>
              <a:t>TV </a:t>
            </a:r>
            <a:r>
              <a:rPr sz="1600" spc="-5" dirty="0">
                <a:latin typeface="Cambria" pitchFamily="18" charset="0"/>
                <a:ea typeface="Cambria" pitchFamily="18" charset="0"/>
                <a:cs typeface="Verdana"/>
              </a:rPr>
              <a:t>shows </a:t>
            </a:r>
            <a:r>
              <a:rPr sz="1600" spc="-10" dirty="0">
                <a:latin typeface="Cambria" pitchFamily="18" charset="0"/>
                <a:ea typeface="Cambria" pitchFamily="18" charset="0"/>
                <a:cs typeface="Verdana"/>
              </a:rPr>
              <a:t>available </a:t>
            </a:r>
            <a:r>
              <a:rPr sz="1600" dirty="0">
                <a:latin typeface="Cambria" pitchFamily="18" charset="0"/>
                <a:ea typeface="Cambria" pitchFamily="18" charset="0"/>
                <a:cs typeface="Verdana"/>
              </a:rPr>
              <a:t>on </a:t>
            </a:r>
            <a:r>
              <a:rPr sz="1600" spc="-5" dirty="0">
                <a:latin typeface="Cambria" pitchFamily="18" charset="0"/>
                <a:ea typeface="Cambria" pitchFamily="18" charset="0"/>
                <a:cs typeface="Verdana"/>
              </a:rPr>
              <a:t>Netflix till </a:t>
            </a:r>
            <a:r>
              <a:rPr sz="1600" dirty="0">
                <a:latin typeface="Cambria" pitchFamily="18" charset="0"/>
                <a:ea typeface="Cambria" pitchFamily="18" charset="0"/>
                <a:cs typeface="Verdana"/>
              </a:rPr>
              <a:t> </a:t>
            </a:r>
            <a:r>
              <a:rPr sz="1600" spc="-5" dirty="0">
                <a:latin typeface="Cambria" pitchFamily="18" charset="0"/>
                <a:ea typeface="Cambria" pitchFamily="18" charset="0"/>
                <a:cs typeface="Verdana"/>
              </a:rPr>
              <a:t>2020.</a:t>
            </a:r>
            <a:endParaRPr sz="1600">
              <a:latin typeface="Cambria" pitchFamily="18" charset="0"/>
              <a:ea typeface="Cambria" pitchFamily="18" charset="0"/>
              <a:cs typeface="Verdana"/>
            </a:endParaRPr>
          </a:p>
          <a:p>
            <a:pPr>
              <a:lnSpc>
                <a:spcPct val="100000"/>
              </a:lnSpc>
              <a:spcBef>
                <a:spcPts val="40"/>
              </a:spcBef>
              <a:buClr>
                <a:srgbClr val="006FC0"/>
              </a:buClr>
              <a:buFont typeface="Verdana"/>
              <a:buChar char="●"/>
            </a:pPr>
            <a:endParaRPr sz="1600">
              <a:latin typeface="Cambria" pitchFamily="18" charset="0"/>
              <a:ea typeface="Cambria" pitchFamily="18" charset="0"/>
              <a:cs typeface="Verdana"/>
            </a:endParaRPr>
          </a:p>
          <a:p>
            <a:pPr marL="332740" marR="127635" indent="-320040">
              <a:lnSpc>
                <a:spcPct val="100000"/>
              </a:lnSpc>
              <a:spcBef>
                <a:spcPts val="5"/>
              </a:spcBef>
              <a:buSzPct val="83333"/>
              <a:buChar char="●"/>
              <a:tabLst>
                <a:tab pos="332105" algn="l"/>
                <a:tab pos="332740" algn="l"/>
              </a:tabLst>
            </a:pPr>
            <a:r>
              <a:rPr sz="1600" spc="-5" dirty="0">
                <a:latin typeface="Cambria" pitchFamily="18" charset="0"/>
                <a:ea typeface="Cambria" pitchFamily="18" charset="0"/>
                <a:cs typeface="Verdana"/>
              </a:rPr>
              <a:t>The dataset contained about </a:t>
            </a:r>
            <a:r>
              <a:rPr sz="1600" dirty="0">
                <a:latin typeface="Cambria" pitchFamily="18" charset="0"/>
                <a:ea typeface="Cambria" pitchFamily="18" charset="0"/>
                <a:cs typeface="Verdana"/>
              </a:rPr>
              <a:t> 7787</a:t>
            </a:r>
            <a:r>
              <a:rPr sz="1600" spc="-60" dirty="0">
                <a:latin typeface="Cambria" pitchFamily="18" charset="0"/>
                <a:ea typeface="Cambria" pitchFamily="18" charset="0"/>
                <a:cs typeface="Verdana"/>
              </a:rPr>
              <a:t> </a:t>
            </a:r>
            <a:r>
              <a:rPr sz="1600" dirty="0">
                <a:latin typeface="Cambria" pitchFamily="18" charset="0"/>
                <a:ea typeface="Cambria" pitchFamily="18" charset="0"/>
                <a:cs typeface="Verdana"/>
              </a:rPr>
              <a:t>records</a:t>
            </a:r>
            <a:r>
              <a:rPr sz="1600" spc="-70" dirty="0">
                <a:latin typeface="Cambria" pitchFamily="18" charset="0"/>
                <a:ea typeface="Cambria" pitchFamily="18" charset="0"/>
                <a:cs typeface="Verdana"/>
              </a:rPr>
              <a:t> </a:t>
            </a:r>
            <a:r>
              <a:rPr sz="1600" spc="-5" dirty="0">
                <a:latin typeface="Cambria" pitchFamily="18" charset="0"/>
                <a:ea typeface="Cambria" pitchFamily="18" charset="0"/>
                <a:cs typeface="Verdana"/>
              </a:rPr>
              <a:t>and</a:t>
            </a:r>
            <a:r>
              <a:rPr sz="1600" spc="-15" dirty="0">
                <a:latin typeface="Cambria" pitchFamily="18" charset="0"/>
                <a:ea typeface="Cambria" pitchFamily="18" charset="0"/>
                <a:cs typeface="Verdana"/>
              </a:rPr>
              <a:t> </a:t>
            </a:r>
            <a:r>
              <a:rPr sz="1600" dirty="0">
                <a:latin typeface="Cambria" pitchFamily="18" charset="0"/>
                <a:ea typeface="Cambria" pitchFamily="18" charset="0"/>
                <a:cs typeface="Verdana"/>
              </a:rPr>
              <a:t>12</a:t>
            </a:r>
            <a:r>
              <a:rPr sz="1600" spc="-40" dirty="0">
                <a:latin typeface="Cambria" pitchFamily="18" charset="0"/>
                <a:ea typeface="Cambria" pitchFamily="18" charset="0"/>
                <a:cs typeface="Verdana"/>
              </a:rPr>
              <a:t> </a:t>
            </a:r>
            <a:r>
              <a:rPr sz="1600" spc="-5" dirty="0">
                <a:latin typeface="Cambria" pitchFamily="18" charset="0"/>
                <a:ea typeface="Cambria" pitchFamily="18" charset="0"/>
                <a:cs typeface="Verdana"/>
              </a:rPr>
              <a:t>attributes.</a:t>
            </a:r>
            <a:endParaRPr sz="1600">
              <a:latin typeface="Cambria" pitchFamily="18" charset="0"/>
              <a:ea typeface="Cambria" pitchFamily="18" charset="0"/>
              <a:cs typeface="Verdana"/>
            </a:endParaRPr>
          </a:p>
          <a:p>
            <a:pPr>
              <a:lnSpc>
                <a:spcPct val="100000"/>
              </a:lnSpc>
              <a:spcBef>
                <a:spcPts val="40"/>
              </a:spcBef>
              <a:buClr>
                <a:srgbClr val="006FC0"/>
              </a:buClr>
              <a:buFont typeface="Verdana"/>
              <a:buChar char="●"/>
            </a:pPr>
            <a:endParaRPr sz="1600">
              <a:latin typeface="Cambria" pitchFamily="18" charset="0"/>
              <a:ea typeface="Cambria" pitchFamily="18" charset="0"/>
              <a:cs typeface="Verdana"/>
            </a:endParaRPr>
          </a:p>
          <a:p>
            <a:pPr marL="332740" marR="96520" indent="-320040">
              <a:lnSpc>
                <a:spcPct val="100000"/>
              </a:lnSpc>
              <a:buSzPct val="83333"/>
              <a:buChar char="●"/>
              <a:tabLst>
                <a:tab pos="332105" algn="l"/>
                <a:tab pos="332740" algn="l"/>
              </a:tabLst>
            </a:pPr>
            <a:r>
              <a:rPr sz="1600" spc="-5" dirty="0">
                <a:latin typeface="Cambria" pitchFamily="18" charset="0"/>
                <a:ea typeface="Cambria" pitchFamily="18" charset="0"/>
                <a:cs typeface="Verdana"/>
              </a:rPr>
              <a:t>Most</a:t>
            </a:r>
            <a:r>
              <a:rPr sz="1600" spc="-30" dirty="0">
                <a:latin typeface="Cambria" pitchFamily="18" charset="0"/>
                <a:ea typeface="Cambria" pitchFamily="18" charset="0"/>
                <a:cs typeface="Verdana"/>
              </a:rPr>
              <a:t> </a:t>
            </a:r>
            <a:r>
              <a:rPr sz="1600" dirty="0">
                <a:latin typeface="Cambria" pitchFamily="18" charset="0"/>
                <a:ea typeface="Cambria" pitchFamily="18" charset="0"/>
                <a:cs typeface="Verdana"/>
              </a:rPr>
              <a:t>of</a:t>
            </a:r>
            <a:r>
              <a:rPr sz="1600" spc="-30" dirty="0">
                <a:latin typeface="Cambria" pitchFamily="18" charset="0"/>
                <a:ea typeface="Cambria" pitchFamily="18" charset="0"/>
                <a:cs typeface="Verdana"/>
              </a:rPr>
              <a:t> </a:t>
            </a:r>
            <a:r>
              <a:rPr sz="1600" spc="-5" dirty="0">
                <a:latin typeface="Cambria" pitchFamily="18" charset="0"/>
                <a:ea typeface="Cambria" pitchFamily="18" charset="0"/>
                <a:cs typeface="Verdana"/>
              </a:rPr>
              <a:t>the</a:t>
            </a:r>
            <a:r>
              <a:rPr sz="1600" spc="-20" dirty="0">
                <a:latin typeface="Cambria" pitchFamily="18" charset="0"/>
                <a:ea typeface="Cambria" pitchFamily="18" charset="0"/>
                <a:cs typeface="Verdana"/>
              </a:rPr>
              <a:t> </a:t>
            </a:r>
            <a:r>
              <a:rPr sz="1600" spc="-5" dirty="0">
                <a:latin typeface="Cambria" pitchFamily="18" charset="0"/>
                <a:ea typeface="Cambria" pitchFamily="18" charset="0"/>
                <a:cs typeface="Verdana"/>
              </a:rPr>
              <a:t>features</a:t>
            </a:r>
            <a:r>
              <a:rPr sz="1600" spc="-50" dirty="0">
                <a:latin typeface="Cambria" pitchFamily="18" charset="0"/>
                <a:ea typeface="Cambria" pitchFamily="18" charset="0"/>
                <a:cs typeface="Verdana"/>
              </a:rPr>
              <a:t> </a:t>
            </a:r>
            <a:r>
              <a:rPr sz="1600" dirty="0">
                <a:latin typeface="Cambria" pitchFamily="18" charset="0"/>
                <a:ea typeface="Cambria" pitchFamily="18" charset="0"/>
                <a:cs typeface="Verdana"/>
              </a:rPr>
              <a:t>are</a:t>
            </a:r>
            <a:r>
              <a:rPr sz="1600" spc="-20" dirty="0">
                <a:latin typeface="Cambria" pitchFamily="18" charset="0"/>
                <a:ea typeface="Cambria" pitchFamily="18" charset="0"/>
                <a:cs typeface="Verdana"/>
              </a:rPr>
              <a:t> </a:t>
            </a:r>
            <a:r>
              <a:rPr sz="1600" dirty="0">
                <a:latin typeface="Cambria" pitchFamily="18" charset="0"/>
                <a:ea typeface="Cambria" pitchFamily="18" charset="0"/>
                <a:cs typeface="Verdana"/>
              </a:rPr>
              <a:t>Present </a:t>
            </a:r>
            <a:r>
              <a:rPr sz="1600" spc="-409" dirty="0">
                <a:latin typeface="Cambria" pitchFamily="18" charset="0"/>
                <a:ea typeface="Cambria" pitchFamily="18" charset="0"/>
                <a:cs typeface="Verdana"/>
              </a:rPr>
              <a:t> </a:t>
            </a:r>
            <a:r>
              <a:rPr sz="1600" spc="-5" dirty="0">
                <a:latin typeface="Cambria" pitchFamily="18" charset="0"/>
                <a:ea typeface="Cambria" pitchFamily="18" charset="0"/>
                <a:cs typeface="Verdana"/>
              </a:rPr>
              <a:t>in</a:t>
            </a:r>
            <a:r>
              <a:rPr sz="1600" spc="-15" dirty="0">
                <a:latin typeface="Cambria" pitchFamily="18" charset="0"/>
                <a:ea typeface="Cambria" pitchFamily="18" charset="0"/>
                <a:cs typeface="Verdana"/>
              </a:rPr>
              <a:t> </a:t>
            </a:r>
            <a:r>
              <a:rPr sz="1600" spc="-5" dirty="0">
                <a:latin typeface="Cambria" pitchFamily="18" charset="0"/>
                <a:ea typeface="Cambria" pitchFamily="18" charset="0"/>
                <a:cs typeface="Verdana"/>
              </a:rPr>
              <a:t>textual</a:t>
            </a:r>
            <a:r>
              <a:rPr sz="1600" spc="-20" dirty="0">
                <a:latin typeface="Cambria" pitchFamily="18" charset="0"/>
                <a:ea typeface="Cambria" pitchFamily="18" charset="0"/>
                <a:cs typeface="Verdana"/>
              </a:rPr>
              <a:t> </a:t>
            </a:r>
            <a:r>
              <a:rPr sz="1600" spc="-5" dirty="0">
                <a:latin typeface="Cambria" pitchFamily="18" charset="0"/>
                <a:ea typeface="Cambria" pitchFamily="18" charset="0"/>
                <a:cs typeface="Verdana"/>
              </a:rPr>
              <a:t>format.</a:t>
            </a:r>
            <a:endParaRPr sz="1600">
              <a:latin typeface="Cambria" pitchFamily="18" charset="0"/>
              <a:ea typeface="Cambria" pitchFamily="18" charset="0"/>
              <a:cs typeface="Verdana"/>
            </a:endParaRPr>
          </a:p>
          <a:p>
            <a:pPr>
              <a:lnSpc>
                <a:spcPct val="100000"/>
              </a:lnSpc>
              <a:spcBef>
                <a:spcPts val="45"/>
              </a:spcBef>
              <a:buClr>
                <a:srgbClr val="006FC0"/>
              </a:buClr>
              <a:buFont typeface="Verdana"/>
              <a:buChar char="●"/>
            </a:pPr>
            <a:endParaRPr sz="1600">
              <a:latin typeface="Cambria" pitchFamily="18" charset="0"/>
              <a:ea typeface="Cambria" pitchFamily="18" charset="0"/>
              <a:cs typeface="Verdana"/>
            </a:endParaRPr>
          </a:p>
          <a:p>
            <a:pPr marL="332740" marR="6985" indent="-320040">
              <a:lnSpc>
                <a:spcPct val="100000"/>
              </a:lnSpc>
              <a:buSzPct val="83333"/>
              <a:buChar char="●"/>
              <a:tabLst>
                <a:tab pos="332105" algn="l"/>
                <a:tab pos="332740" algn="l"/>
              </a:tabLst>
            </a:pPr>
            <a:r>
              <a:rPr sz="1600" spc="-5" dirty="0">
                <a:latin typeface="Cambria" pitchFamily="18" charset="0"/>
                <a:ea typeface="Cambria" pitchFamily="18" charset="0"/>
                <a:cs typeface="Verdana"/>
              </a:rPr>
              <a:t>Dataset contains two type </a:t>
            </a:r>
            <a:r>
              <a:rPr sz="1600" dirty="0">
                <a:latin typeface="Cambria" pitchFamily="18" charset="0"/>
                <a:ea typeface="Cambria" pitchFamily="18" charset="0"/>
                <a:cs typeface="Verdana"/>
              </a:rPr>
              <a:t>of </a:t>
            </a:r>
            <a:r>
              <a:rPr sz="1600" spc="5" dirty="0">
                <a:latin typeface="Cambria" pitchFamily="18" charset="0"/>
                <a:ea typeface="Cambria" pitchFamily="18" charset="0"/>
                <a:cs typeface="Verdana"/>
              </a:rPr>
              <a:t> </a:t>
            </a:r>
            <a:r>
              <a:rPr sz="1600" spc="-5" dirty="0">
                <a:latin typeface="Cambria" pitchFamily="18" charset="0"/>
                <a:ea typeface="Cambria" pitchFamily="18" charset="0"/>
                <a:cs typeface="Verdana"/>
              </a:rPr>
              <a:t>content</a:t>
            </a:r>
            <a:r>
              <a:rPr sz="1600" spc="-45" dirty="0">
                <a:latin typeface="Cambria" pitchFamily="18" charset="0"/>
                <a:ea typeface="Cambria" pitchFamily="18" charset="0"/>
                <a:cs typeface="Verdana"/>
              </a:rPr>
              <a:t> </a:t>
            </a:r>
            <a:r>
              <a:rPr sz="1600" spc="-5" dirty="0">
                <a:latin typeface="Cambria" pitchFamily="18" charset="0"/>
                <a:ea typeface="Cambria" pitchFamily="18" charset="0"/>
                <a:cs typeface="Verdana"/>
              </a:rPr>
              <a:t>one</a:t>
            </a:r>
            <a:r>
              <a:rPr sz="1600" spc="-30" dirty="0">
                <a:latin typeface="Cambria" pitchFamily="18" charset="0"/>
                <a:ea typeface="Cambria" pitchFamily="18" charset="0"/>
                <a:cs typeface="Verdana"/>
              </a:rPr>
              <a:t> </a:t>
            </a:r>
            <a:r>
              <a:rPr sz="1600" spc="-5" dirty="0">
                <a:latin typeface="Cambria" pitchFamily="18" charset="0"/>
                <a:ea typeface="Cambria" pitchFamily="18" charset="0"/>
                <a:cs typeface="Verdana"/>
              </a:rPr>
              <a:t>is</a:t>
            </a:r>
            <a:r>
              <a:rPr sz="1600" spc="-20" dirty="0">
                <a:latin typeface="Cambria" pitchFamily="18" charset="0"/>
                <a:ea typeface="Cambria" pitchFamily="18" charset="0"/>
                <a:cs typeface="Verdana"/>
              </a:rPr>
              <a:t> </a:t>
            </a:r>
            <a:r>
              <a:rPr sz="1600" spc="-5" dirty="0">
                <a:latin typeface="Cambria" pitchFamily="18" charset="0"/>
                <a:ea typeface="Cambria" pitchFamily="18" charset="0"/>
                <a:cs typeface="Verdana"/>
              </a:rPr>
              <a:t>Movie</a:t>
            </a:r>
            <a:r>
              <a:rPr sz="1600" spc="-40" dirty="0">
                <a:latin typeface="Cambria" pitchFamily="18" charset="0"/>
                <a:ea typeface="Cambria" pitchFamily="18" charset="0"/>
                <a:cs typeface="Verdana"/>
              </a:rPr>
              <a:t> </a:t>
            </a:r>
            <a:r>
              <a:rPr sz="1600" spc="-5" dirty="0">
                <a:latin typeface="Cambria" pitchFamily="18" charset="0"/>
                <a:ea typeface="Cambria" pitchFamily="18" charset="0"/>
                <a:cs typeface="Verdana"/>
              </a:rPr>
              <a:t>and</a:t>
            </a:r>
            <a:r>
              <a:rPr sz="1600" dirty="0">
                <a:latin typeface="Cambria" pitchFamily="18" charset="0"/>
                <a:ea typeface="Cambria" pitchFamily="18" charset="0"/>
                <a:cs typeface="Verdana"/>
              </a:rPr>
              <a:t> </a:t>
            </a:r>
            <a:r>
              <a:rPr sz="1600" spc="-5" dirty="0">
                <a:latin typeface="Cambria" pitchFamily="18" charset="0"/>
                <a:ea typeface="Cambria" pitchFamily="18" charset="0"/>
                <a:cs typeface="Verdana"/>
              </a:rPr>
              <a:t>another </a:t>
            </a:r>
            <a:r>
              <a:rPr sz="1600" spc="-409" dirty="0">
                <a:latin typeface="Cambria" pitchFamily="18" charset="0"/>
                <a:ea typeface="Cambria" pitchFamily="18" charset="0"/>
                <a:cs typeface="Verdana"/>
              </a:rPr>
              <a:t> </a:t>
            </a:r>
            <a:r>
              <a:rPr sz="1600" dirty="0">
                <a:latin typeface="Cambria" pitchFamily="18" charset="0"/>
                <a:ea typeface="Cambria" pitchFamily="18" charset="0"/>
                <a:cs typeface="Verdana"/>
              </a:rPr>
              <a:t>one</a:t>
            </a:r>
            <a:r>
              <a:rPr sz="1600" spc="-30" dirty="0">
                <a:latin typeface="Cambria" pitchFamily="18" charset="0"/>
                <a:ea typeface="Cambria" pitchFamily="18" charset="0"/>
                <a:cs typeface="Verdana"/>
              </a:rPr>
              <a:t> </a:t>
            </a:r>
            <a:r>
              <a:rPr sz="1600" spc="-5" dirty="0">
                <a:latin typeface="Cambria" pitchFamily="18" charset="0"/>
                <a:ea typeface="Cambria" pitchFamily="18" charset="0"/>
                <a:cs typeface="Verdana"/>
              </a:rPr>
              <a:t>is</a:t>
            </a:r>
            <a:r>
              <a:rPr sz="1600" spc="-25" dirty="0">
                <a:latin typeface="Cambria" pitchFamily="18" charset="0"/>
                <a:ea typeface="Cambria" pitchFamily="18" charset="0"/>
                <a:cs typeface="Verdana"/>
              </a:rPr>
              <a:t> </a:t>
            </a:r>
            <a:r>
              <a:rPr sz="1600" spc="-5" dirty="0">
                <a:latin typeface="Cambria" pitchFamily="18" charset="0"/>
                <a:ea typeface="Cambria" pitchFamily="18" charset="0"/>
                <a:cs typeface="Verdana"/>
              </a:rPr>
              <a:t>TV</a:t>
            </a:r>
            <a:r>
              <a:rPr sz="1600" spc="-15" dirty="0">
                <a:latin typeface="Cambria" pitchFamily="18" charset="0"/>
                <a:ea typeface="Cambria" pitchFamily="18" charset="0"/>
                <a:cs typeface="Verdana"/>
              </a:rPr>
              <a:t> </a:t>
            </a:r>
            <a:r>
              <a:rPr sz="1600" spc="-10" dirty="0">
                <a:latin typeface="Cambria" pitchFamily="18" charset="0"/>
                <a:ea typeface="Cambria" pitchFamily="18" charset="0"/>
                <a:cs typeface="Verdana"/>
              </a:rPr>
              <a:t>show.</a:t>
            </a:r>
            <a:endParaRPr sz="1600">
              <a:latin typeface="Cambria" pitchFamily="18" charset="0"/>
              <a:ea typeface="Cambria" pitchFamily="18" charset="0"/>
              <a:cs typeface="Verdana"/>
            </a:endParaRPr>
          </a:p>
        </p:txBody>
      </p:sp>
      <p:sp>
        <p:nvSpPr>
          <p:cNvPr id="4" name="object 4"/>
          <p:cNvSpPr txBox="1">
            <a:spLocks noGrp="1"/>
          </p:cNvSpPr>
          <p:nvPr>
            <p:ph type="title"/>
          </p:nvPr>
        </p:nvSpPr>
        <p:spPr>
          <a:xfrm>
            <a:off x="4368165" y="438150"/>
            <a:ext cx="3556635" cy="300355"/>
          </a:xfrm>
          <a:prstGeom prst="rect">
            <a:avLst/>
          </a:prstGeom>
        </p:spPr>
        <p:txBody>
          <a:bodyPr vert="horz" wrap="square" lIns="0" tIns="12700" rIns="0" bIns="0" rtlCol="0">
            <a:spAutoFit/>
          </a:bodyPr>
          <a:lstStyle/>
          <a:p>
            <a:pPr marL="12700">
              <a:lnSpc>
                <a:spcPct val="100000"/>
              </a:lnSpc>
              <a:spcBef>
                <a:spcPts val="100"/>
              </a:spcBef>
            </a:pPr>
            <a:r>
              <a:rPr sz="1800" spc="-5" dirty="0">
                <a:latin typeface="Georgia" pitchFamily="18" charset="0"/>
              </a:rPr>
              <a:t>ATTRIBUTE</a:t>
            </a:r>
            <a:r>
              <a:rPr sz="1800" spc="-80" dirty="0">
                <a:latin typeface="Georgia" pitchFamily="18" charset="0"/>
              </a:rPr>
              <a:t> </a:t>
            </a:r>
            <a:r>
              <a:rPr sz="1800" spc="-5" dirty="0">
                <a:latin typeface="Georgia" pitchFamily="18" charset="0"/>
              </a:rPr>
              <a:t>INFORMATION</a:t>
            </a:r>
            <a:r>
              <a:rPr sz="1800" spc="-5" dirty="0"/>
              <a:t>:</a:t>
            </a:r>
            <a:endParaRPr sz="1800" dirty="0"/>
          </a:p>
        </p:txBody>
      </p:sp>
      <p:sp>
        <p:nvSpPr>
          <p:cNvPr id="5" name="object 5"/>
          <p:cNvSpPr txBox="1"/>
          <p:nvPr/>
        </p:nvSpPr>
        <p:spPr>
          <a:xfrm>
            <a:off x="4141063" y="1151607"/>
            <a:ext cx="4743450" cy="3706143"/>
          </a:xfrm>
          <a:prstGeom prst="rect">
            <a:avLst/>
          </a:prstGeom>
        </p:spPr>
        <p:txBody>
          <a:bodyPr vert="horz" wrap="square" lIns="0" tIns="12700" rIns="0" bIns="0" rtlCol="0">
            <a:spAutoFit/>
          </a:bodyPr>
          <a:lstStyle/>
          <a:p>
            <a:pPr marL="376555" indent="-364490">
              <a:lnSpc>
                <a:spcPct val="100000"/>
              </a:lnSpc>
              <a:spcBef>
                <a:spcPts val="100"/>
              </a:spcBef>
              <a:buFont typeface="Arial MT"/>
              <a:buChar char="•"/>
              <a:tabLst>
                <a:tab pos="376555" algn="l"/>
                <a:tab pos="377190" algn="l"/>
              </a:tabLst>
            </a:pPr>
            <a:r>
              <a:rPr sz="1600" b="1" spc="-5" dirty="0">
                <a:latin typeface="Cambria" pitchFamily="18" charset="0"/>
                <a:ea typeface="Cambria" pitchFamily="18" charset="0"/>
                <a:cs typeface="Verdana"/>
              </a:rPr>
              <a:t>Show</a:t>
            </a:r>
            <a:r>
              <a:rPr sz="1600" b="1" spc="-25" dirty="0">
                <a:latin typeface="Cambria" pitchFamily="18" charset="0"/>
                <a:ea typeface="Cambria" pitchFamily="18" charset="0"/>
                <a:cs typeface="Verdana"/>
              </a:rPr>
              <a:t> </a:t>
            </a:r>
            <a:r>
              <a:rPr sz="1600" b="1" dirty="0">
                <a:latin typeface="Cambria" pitchFamily="18" charset="0"/>
                <a:ea typeface="Cambria" pitchFamily="18" charset="0"/>
                <a:cs typeface="Verdana"/>
              </a:rPr>
              <a:t>Id</a:t>
            </a:r>
            <a:r>
              <a:rPr sz="1600" b="1" spc="-25" dirty="0">
                <a:latin typeface="Cambria" pitchFamily="18" charset="0"/>
                <a:ea typeface="Cambria" pitchFamily="18" charset="0"/>
                <a:cs typeface="Verdana"/>
              </a:rPr>
              <a:t> </a:t>
            </a:r>
            <a:r>
              <a:rPr sz="1600" dirty="0">
                <a:latin typeface="Cambria" pitchFamily="18" charset="0"/>
                <a:ea typeface="Cambria" pitchFamily="18" charset="0"/>
                <a:cs typeface="Verdana"/>
              </a:rPr>
              <a:t>:</a:t>
            </a:r>
            <a:r>
              <a:rPr sz="1600" spc="-15" dirty="0">
                <a:latin typeface="Cambria" pitchFamily="18" charset="0"/>
                <a:ea typeface="Cambria" pitchFamily="18" charset="0"/>
                <a:cs typeface="Verdana"/>
              </a:rPr>
              <a:t> </a:t>
            </a:r>
            <a:r>
              <a:rPr sz="1600" spc="-5" dirty="0">
                <a:latin typeface="Cambria" pitchFamily="18" charset="0"/>
                <a:ea typeface="Cambria" pitchFamily="18" charset="0"/>
                <a:cs typeface="Verdana"/>
              </a:rPr>
              <a:t>Unique</a:t>
            </a:r>
            <a:r>
              <a:rPr sz="1600" spc="-20" dirty="0">
                <a:latin typeface="Cambria" pitchFamily="18" charset="0"/>
                <a:ea typeface="Cambria" pitchFamily="18" charset="0"/>
                <a:cs typeface="Verdana"/>
              </a:rPr>
              <a:t> </a:t>
            </a:r>
            <a:r>
              <a:rPr sz="1600" dirty="0">
                <a:latin typeface="Cambria" pitchFamily="18" charset="0"/>
                <a:ea typeface="Cambria" pitchFamily="18" charset="0"/>
                <a:cs typeface="Verdana"/>
              </a:rPr>
              <a:t>ID</a:t>
            </a:r>
            <a:r>
              <a:rPr sz="1600" spc="-25" dirty="0">
                <a:latin typeface="Cambria" pitchFamily="18" charset="0"/>
                <a:ea typeface="Cambria" pitchFamily="18" charset="0"/>
                <a:cs typeface="Verdana"/>
              </a:rPr>
              <a:t> </a:t>
            </a:r>
            <a:r>
              <a:rPr sz="1600" dirty="0">
                <a:latin typeface="Cambria" pitchFamily="18" charset="0"/>
                <a:ea typeface="Cambria" pitchFamily="18" charset="0"/>
                <a:cs typeface="Verdana"/>
              </a:rPr>
              <a:t>for</a:t>
            </a:r>
            <a:r>
              <a:rPr sz="1600" spc="-35" dirty="0">
                <a:latin typeface="Cambria" pitchFamily="18" charset="0"/>
                <a:ea typeface="Cambria" pitchFamily="18" charset="0"/>
                <a:cs typeface="Verdana"/>
              </a:rPr>
              <a:t> </a:t>
            </a:r>
            <a:r>
              <a:rPr sz="1600" spc="-5" dirty="0">
                <a:latin typeface="Cambria" pitchFamily="18" charset="0"/>
                <a:ea typeface="Cambria" pitchFamily="18" charset="0"/>
                <a:cs typeface="Verdana"/>
              </a:rPr>
              <a:t>every</a:t>
            </a:r>
            <a:r>
              <a:rPr sz="1600" spc="-50" dirty="0">
                <a:latin typeface="Cambria" pitchFamily="18" charset="0"/>
                <a:ea typeface="Cambria" pitchFamily="18" charset="0"/>
                <a:cs typeface="Verdana"/>
              </a:rPr>
              <a:t> </a:t>
            </a:r>
            <a:r>
              <a:rPr sz="1600" spc="-5" dirty="0">
                <a:latin typeface="Cambria" pitchFamily="18" charset="0"/>
                <a:ea typeface="Cambria" pitchFamily="18" charset="0"/>
                <a:cs typeface="Verdana"/>
              </a:rPr>
              <a:t>Movie/Show</a:t>
            </a:r>
            <a:endParaRPr sz="1600">
              <a:latin typeface="Cambria" pitchFamily="18" charset="0"/>
              <a:ea typeface="Cambria" pitchFamily="18" charset="0"/>
              <a:cs typeface="Verdana"/>
            </a:endParaRPr>
          </a:p>
          <a:p>
            <a:pPr marL="376555" indent="-364490">
              <a:lnSpc>
                <a:spcPct val="100000"/>
              </a:lnSpc>
              <a:buFont typeface="Arial MT"/>
              <a:buChar char="•"/>
              <a:tabLst>
                <a:tab pos="376555" algn="l"/>
                <a:tab pos="377190" algn="l"/>
              </a:tabLst>
            </a:pPr>
            <a:r>
              <a:rPr sz="1600" b="1" dirty="0">
                <a:latin typeface="Cambria" pitchFamily="18" charset="0"/>
                <a:ea typeface="Cambria" pitchFamily="18" charset="0"/>
                <a:cs typeface="Verdana"/>
              </a:rPr>
              <a:t>Type</a:t>
            </a:r>
            <a:r>
              <a:rPr sz="1600" b="1" spc="-40" dirty="0">
                <a:latin typeface="Cambria" pitchFamily="18" charset="0"/>
                <a:ea typeface="Cambria" pitchFamily="18" charset="0"/>
                <a:cs typeface="Verdana"/>
              </a:rPr>
              <a:t> </a:t>
            </a:r>
            <a:r>
              <a:rPr sz="1600" dirty="0">
                <a:latin typeface="Cambria" pitchFamily="18" charset="0"/>
                <a:ea typeface="Cambria" pitchFamily="18" charset="0"/>
                <a:cs typeface="Verdana"/>
              </a:rPr>
              <a:t>:</a:t>
            </a:r>
            <a:r>
              <a:rPr sz="1600" spc="-20" dirty="0">
                <a:latin typeface="Cambria" pitchFamily="18" charset="0"/>
                <a:ea typeface="Cambria" pitchFamily="18" charset="0"/>
                <a:cs typeface="Verdana"/>
              </a:rPr>
              <a:t> </a:t>
            </a:r>
            <a:r>
              <a:rPr sz="1600" spc="-5" dirty="0">
                <a:latin typeface="Cambria" pitchFamily="18" charset="0"/>
                <a:ea typeface="Cambria" pitchFamily="18" charset="0"/>
                <a:cs typeface="Verdana"/>
              </a:rPr>
              <a:t>Identifier</a:t>
            </a:r>
            <a:r>
              <a:rPr sz="1600" spc="-35" dirty="0">
                <a:latin typeface="Cambria" pitchFamily="18" charset="0"/>
                <a:ea typeface="Cambria" pitchFamily="18" charset="0"/>
                <a:cs typeface="Verdana"/>
              </a:rPr>
              <a:t> </a:t>
            </a:r>
            <a:r>
              <a:rPr sz="1600" dirty="0">
                <a:latin typeface="Cambria" pitchFamily="18" charset="0"/>
                <a:ea typeface="Cambria" pitchFamily="18" charset="0"/>
                <a:cs typeface="Verdana"/>
              </a:rPr>
              <a:t>-</a:t>
            </a:r>
            <a:r>
              <a:rPr sz="1600" spc="-25" dirty="0">
                <a:latin typeface="Cambria" pitchFamily="18" charset="0"/>
                <a:ea typeface="Cambria" pitchFamily="18" charset="0"/>
                <a:cs typeface="Verdana"/>
              </a:rPr>
              <a:t> </a:t>
            </a:r>
            <a:r>
              <a:rPr sz="1600" spc="-5" dirty="0">
                <a:latin typeface="Cambria" pitchFamily="18" charset="0"/>
                <a:ea typeface="Cambria" pitchFamily="18" charset="0"/>
                <a:cs typeface="Verdana"/>
              </a:rPr>
              <a:t>Movie/Show</a:t>
            </a:r>
            <a:endParaRPr sz="1600">
              <a:latin typeface="Cambria" pitchFamily="18" charset="0"/>
              <a:ea typeface="Cambria" pitchFamily="18" charset="0"/>
              <a:cs typeface="Verdana"/>
            </a:endParaRPr>
          </a:p>
          <a:p>
            <a:pPr marL="376555" indent="-364490">
              <a:lnSpc>
                <a:spcPct val="100000"/>
              </a:lnSpc>
              <a:buFont typeface="Arial MT"/>
              <a:buChar char="•"/>
              <a:tabLst>
                <a:tab pos="376555" algn="l"/>
                <a:tab pos="377190" algn="l"/>
              </a:tabLst>
            </a:pPr>
            <a:r>
              <a:rPr sz="1600" b="1" spc="-5" dirty="0">
                <a:latin typeface="Cambria" pitchFamily="18" charset="0"/>
                <a:ea typeface="Cambria" pitchFamily="18" charset="0"/>
                <a:cs typeface="Verdana"/>
              </a:rPr>
              <a:t>Title</a:t>
            </a:r>
            <a:r>
              <a:rPr sz="1600" b="1" spc="-20" dirty="0">
                <a:latin typeface="Cambria" pitchFamily="18" charset="0"/>
                <a:ea typeface="Cambria" pitchFamily="18" charset="0"/>
                <a:cs typeface="Verdana"/>
              </a:rPr>
              <a:t> </a:t>
            </a:r>
            <a:r>
              <a:rPr sz="1600" dirty="0">
                <a:latin typeface="Cambria" pitchFamily="18" charset="0"/>
                <a:ea typeface="Cambria" pitchFamily="18" charset="0"/>
                <a:cs typeface="Verdana"/>
              </a:rPr>
              <a:t>:</a:t>
            </a:r>
            <a:r>
              <a:rPr sz="1600" spc="-10" dirty="0">
                <a:latin typeface="Cambria" pitchFamily="18" charset="0"/>
                <a:ea typeface="Cambria" pitchFamily="18" charset="0"/>
                <a:cs typeface="Verdana"/>
              </a:rPr>
              <a:t> Title</a:t>
            </a:r>
            <a:r>
              <a:rPr sz="1600" spc="-35" dirty="0">
                <a:latin typeface="Cambria" pitchFamily="18" charset="0"/>
                <a:ea typeface="Cambria" pitchFamily="18" charset="0"/>
                <a:cs typeface="Verdana"/>
              </a:rPr>
              <a:t> </a:t>
            </a:r>
            <a:r>
              <a:rPr sz="1600" dirty="0">
                <a:latin typeface="Cambria" pitchFamily="18" charset="0"/>
                <a:ea typeface="Cambria" pitchFamily="18" charset="0"/>
                <a:cs typeface="Verdana"/>
              </a:rPr>
              <a:t>of</a:t>
            </a:r>
            <a:r>
              <a:rPr sz="1600" spc="-30" dirty="0">
                <a:latin typeface="Cambria" pitchFamily="18" charset="0"/>
                <a:ea typeface="Cambria" pitchFamily="18" charset="0"/>
                <a:cs typeface="Verdana"/>
              </a:rPr>
              <a:t> </a:t>
            </a:r>
            <a:r>
              <a:rPr sz="1600" spc="-5" dirty="0">
                <a:latin typeface="Cambria" pitchFamily="18" charset="0"/>
                <a:ea typeface="Cambria" pitchFamily="18" charset="0"/>
                <a:cs typeface="Verdana"/>
              </a:rPr>
              <a:t>the</a:t>
            </a:r>
            <a:r>
              <a:rPr sz="1600" spc="-15" dirty="0">
                <a:latin typeface="Cambria" pitchFamily="18" charset="0"/>
                <a:ea typeface="Cambria" pitchFamily="18" charset="0"/>
                <a:cs typeface="Verdana"/>
              </a:rPr>
              <a:t> </a:t>
            </a:r>
            <a:r>
              <a:rPr sz="1600" spc="-5" dirty="0">
                <a:latin typeface="Cambria" pitchFamily="18" charset="0"/>
                <a:ea typeface="Cambria" pitchFamily="18" charset="0"/>
                <a:cs typeface="Verdana"/>
              </a:rPr>
              <a:t>Movie/Show</a:t>
            </a:r>
            <a:endParaRPr sz="1600">
              <a:latin typeface="Cambria" pitchFamily="18" charset="0"/>
              <a:ea typeface="Cambria" pitchFamily="18" charset="0"/>
              <a:cs typeface="Verdana"/>
            </a:endParaRPr>
          </a:p>
          <a:p>
            <a:pPr marL="376555" indent="-364490">
              <a:lnSpc>
                <a:spcPct val="100000"/>
              </a:lnSpc>
              <a:buFont typeface="Arial MT"/>
              <a:buChar char="•"/>
              <a:tabLst>
                <a:tab pos="376555" algn="l"/>
                <a:tab pos="377190" algn="l"/>
              </a:tabLst>
            </a:pPr>
            <a:r>
              <a:rPr sz="1600" b="1" spc="-5" dirty="0">
                <a:latin typeface="Cambria" pitchFamily="18" charset="0"/>
                <a:ea typeface="Cambria" pitchFamily="18" charset="0"/>
                <a:cs typeface="Verdana"/>
              </a:rPr>
              <a:t>Director</a:t>
            </a:r>
            <a:r>
              <a:rPr sz="1600" b="1" spc="-30" dirty="0">
                <a:latin typeface="Cambria" pitchFamily="18" charset="0"/>
                <a:ea typeface="Cambria" pitchFamily="18" charset="0"/>
                <a:cs typeface="Verdana"/>
              </a:rPr>
              <a:t> </a:t>
            </a:r>
            <a:r>
              <a:rPr sz="1600" dirty="0">
                <a:latin typeface="Cambria" pitchFamily="18" charset="0"/>
                <a:ea typeface="Cambria" pitchFamily="18" charset="0"/>
                <a:cs typeface="Verdana"/>
              </a:rPr>
              <a:t>:</a:t>
            </a:r>
            <a:r>
              <a:rPr sz="1600" spc="-15" dirty="0">
                <a:latin typeface="Cambria" pitchFamily="18" charset="0"/>
                <a:ea typeface="Cambria" pitchFamily="18" charset="0"/>
                <a:cs typeface="Verdana"/>
              </a:rPr>
              <a:t> </a:t>
            </a:r>
            <a:r>
              <a:rPr sz="1600" spc="-5" dirty="0">
                <a:latin typeface="Cambria" pitchFamily="18" charset="0"/>
                <a:ea typeface="Cambria" pitchFamily="18" charset="0"/>
                <a:cs typeface="Verdana"/>
              </a:rPr>
              <a:t>Director</a:t>
            </a:r>
            <a:r>
              <a:rPr sz="1600" spc="-55" dirty="0">
                <a:latin typeface="Cambria" pitchFamily="18" charset="0"/>
                <a:ea typeface="Cambria" pitchFamily="18" charset="0"/>
                <a:cs typeface="Verdana"/>
              </a:rPr>
              <a:t> </a:t>
            </a:r>
            <a:r>
              <a:rPr sz="1600" dirty="0">
                <a:latin typeface="Cambria" pitchFamily="18" charset="0"/>
                <a:ea typeface="Cambria" pitchFamily="18" charset="0"/>
                <a:cs typeface="Verdana"/>
              </a:rPr>
              <a:t>of</a:t>
            </a:r>
            <a:r>
              <a:rPr sz="1600" spc="-25" dirty="0">
                <a:latin typeface="Cambria" pitchFamily="18" charset="0"/>
                <a:ea typeface="Cambria" pitchFamily="18" charset="0"/>
                <a:cs typeface="Verdana"/>
              </a:rPr>
              <a:t> </a:t>
            </a:r>
            <a:r>
              <a:rPr sz="1600" spc="-5" dirty="0">
                <a:latin typeface="Cambria" pitchFamily="18" charset="0"/>
                <a:ea typeface="Cambria" pitchFamily="18" charset="0"/>
                <a:cs typeface="Verdana"/>
              </a:rPr>
              <a:t>the</a:t>
            </a:r>
            <a:r>
              <a:rPr sz="1600" spc="-20" dirty="0">
                <a:latin typeface="Cambria" pitchFamily="18" charset="0"/>
                <a:ea typeface="Cambria" pitchFamily="18" charset="0"/>
                <a:cs typeface="Verdana"/>
              </a:rPr>
              <a:t> </a:t>
            </a:r>
            <a:r>
              <a:rPr sz="1600" spc="-5" dirty="0">
                <a:latin typeface="Cambria" pitchFamily="18" charset="0"/>
                <a:ea typeface="Cambria" pitchFamily="18" charset="0"/>
                <a:cs typeface="Verdana"/>
              </a:rPr>
              <a:t>Movie/Show</a:t>
            </a:r>
            <a:endParaRPr sz="1600">
              <a:latin typeface="Cambria" pitchFamily="18" charset="0"/>
              <a:ea typeface="Cambria" pitchFamily="18" charset="0"/>
              <a:cs typeface="Verdana"/>
            </a:endParaRPr>
          </a:p>
          <a:p>
            <a:pPr marL="376555" indent="-364490">
              <a:lnSpc>
                <a:spcPct val="100000"/>
              </a:lnSpc>
              <a:buFont typeface="Arial MT"/>
              <a:buChar char="•"/>
              <a:tabLst>
                <a:tab pos="376555" algn="l"/>
                <a:tab pos="377190" algn="l"/>
              </a:tabLst>
            </a:pPr>
            <a:r>
              <a:rPr sz="1600" b="1" spc="-5" dirty="0">
                <a:latin typeface="Cambria" pitchFamily="18" charset="0"/>
                <a:ea typeface="Cambria" pitchFamily="18" charset="0"/>
                <a:cs typeface="Verdana"/>
              </a:rPr>
              <a:t>Cast</a:t>
            </a:r>
            <a:r>
              <a:rPr sz="1600" b="1" spc="-20" dirty="0">
                <a:latin typeface="Cambria" pitchFamily="18" charset="0"/>
                <a:ea typeface="Cambria" pitchFamily="18" charset="0"/>
                <a:cs typeface="Verdana"/>
              </a:rPr>
              <a:t> </a:t>
            </a:r>
            <a:r>
              <a:rPr sz="1600" dirty="0">
                <a:latin typeface="Cambria" pitchFamily="18" charset="0"/>
                <a:ea typeface="Cambria" pitchFamily="18" charset="0"/>
                <a:cs typeface="Verdana"/>
              </a:rPr>
              <a:t>:</a:t>
            </a:r>
            <a:r>
              <a:rPr sz="1600" spc="-10" dirty="0">
                <a:latin typeface="Cambria" pitchFamily="18" charset="0"/>
                <a:ea typeface="Cambria" pitchFamily="18" charset="0"/>
                <a:cs typeface="Verdana"/>
              </a:rPr>
              <a:t> </a:t>
            </a:r>
            <a:r>
              <a:rPr sz="1600" spc="-5" dirty="0">
                <a:latin typeface="Cambria" pitchFamily="18" charset="0"/>
                <a:ea typeface="Cambria" pitchFamily="18" charset="0"/>
                <a:cs typeface="Verdana"/>
              </a:rPr>
              <a:t>Actors</a:t>
            </a:r>
            <a:r>
              <a:rPr sz="1600" spc="-25" dirty="0">
                <a:latin typeface="Cambria" pitchFamily="18" charset="0"/>
                <a:ea typeface="Cambria" pitchFamily="18" charset="0"/>
                <a:cs typeface="Verdana"/>
              </a:rPr>
              <a:t> </a:t>
            </a:r>
            <a:r>
              <a:rPr sz="1600" spc="-10" dirty="0">
                <a:latin typeface="Cambria" pitchFamily="18" charset="0"/>
                <a:ea typeface="Cambria" pitchFamily="18" charset="0"/>
                <a:cs typeface="Verdana"/>
              </a:rPr>
              <a:t>involved</a:t>
            </a:r>
            <a:r>
              <a:rPr sz="1600" spc="-45" dirty="0">
                <a:latin typeface="Cambria" pitchFamily="18" charset="0"/>
                <a:ea typeface="Cambria" pitchFamily="18" charset="0"/>
                <a:cs typeface="Verdana"/>
              </a:rPr>
              <a:t> </a:t>
            </a:r>
            <a:r>
              <a:rPr sz="1600" spc="-5" dirty="0">
                <a:latin typeface="Cambria" pitchFamily="18" charset="0"/>
                <a:ea typeface="Cambria" pitchFamily="18" charset="0"/>
                <a:cs typeface="Verdana"/>
              </a:rPr>
              <a:t>in</a:t>
            </a:r>
            <a:r>
              <a:rPr sz="1600" spc="-15" dirty="0">
                <a:latin typeface="Cambria" pitchFamily="18" charset="0"/>
                <a:ea typeface="Cambria" pitchFamily="18" charset="0"/>
                <a:cs typeface="Verdana"/>
              </a:rPr>
              <a:t> </a:t>
            </a:r>
            <a:r>
              <a:rPr sz="1600" spc="-5" dirty="0">
                <a:latin typeface="Cambria" pitchFamily="18" charset="0"/>
                <a:ea typeface="Cambria" pitchFamily="18" charset="0"/>
                <a:cs typeface="Verdana"/>
              </a:rPr>
              <a:t>the</a:t>
            </a:r>
            <a:r>
              <a:rPr sz="1600" spc="-15" dirty="0">
                <a:latin typeface="Cambria" pitchFamily="18" charset="0"/>
                <a:ea typeface="Cambria" pitchFamily="18" charset="0"/>
                <a:cs typeface="Verdana"/>
              </a:rPr>
              <a:t> </a:t>
            </a:r>
            <a:r>
              <a:rPr sz="1600" spc="-5" dirty="0">
                <a:latin typeface="Cambria" pitchFamily="18" charset="0"/>
                <a:ea typeface="Cambria" pitchFamily="18" charset="0"/>
                <a:cs typeface="Verdana"/>
              </a:rPr>
              <a:t>Movie/Show</a:t>
            </a:r>
            <a:endParaRPr sz="1600">
              <a:latin typeface="Cambria" pitchFamily="18" charset="0"/>
              <a:ea typeface="Cambria" pitchFamily="18" charset="0"/>
              <a:cs typeface="Verdana"/>
            </a:endParaRPr>
          </a:p>
          <a:p>
            <a:pPr marL="376555" indent="-364490">
              <a:lnSpc>
                <a:spcPct val="100000"/>
              </a:lnSpc>
              <a:buFont typeface="Arial MT"/>
              <a:buChar char="•"/>
              <a:tabLst>
                <a:tab pos="376555" algn="l"/>
                <a:tab pos="377190" algn="l"/>
              </a:tabLst>
            </a:pPr>
            <a:r>
              <a:rPr sz="1600" b="1" spc="-5" dirty="0">
                <a:latin typeface="Cambria" pitchFamily="18" charset="0"/>
                <a:ea typeface="Cambria" pitchFamily="18" charset="0"/>
                <a:cs typeface="Verdana"/>
              </a:rPr>
              <a:t>Country</a:t>
            </a:r>
            <a:r>
              <a:rPr sz="1600" b="1" spc="-40" dirty="0">
                <a:latin typeface="Cambria" pitchFamily="18" charset="0"/>
                <a:ea typeface="Cambria" pitchFamily="18" charset="0"/>
                <a:cs typeface="Verdana"/>
              </a:rPr>
              <a:t> </a:t>
            </a:r>
            <a:r>
              <a:rPr sz="1600" dirty="0">
                <a:latin typeface="Cambria" pitchFamily="18" charset="0"/>
                <a:ea typeface="Cambria" pitchFamily="18" charset="0"/>
                <a:cs typeface="Verdana"/>
              </a:rPr>
              <a:t>:</a:t>
            </a:r>
            <a:r>
              <a:rPr sz="1600" spc="-5" dirty="0">
                <a:latin typeface="Cambria" pitchFamily="18" charset="0"/>
                <a:ea typeface="Cambria" pitchFamily="18" charset="0"/>
                <a:cs typeface="Verdana"/>
              </a:rPr>
              <a:t> Country</a:t>
            </a:r>
            <a:r>
              <a:rPr sz="1600" spc="-25" dirty="0">
                <a:latin typeface="Cambria" pitchFamily="18" charset="0"/>
                <a:ea typeface="Cambria" pitchFamily="18" charset="0"/>
                <a:cs typeface="Verdana"/>
              </a:rPr>
              <a:t> </a:t>
            </a:r>
            <a:r>
              <a:rPr sz="1600" spc="-5" dirty="0">
                <a:latin typeface="Cambria" pitchFamily="18" charset="0"/>
                <a:ea typeface="Cambria" pitchFamily="18" charset="0"/>
                <a:cs typeface="Verdana"/>
              </a:rPr>
              <a:t>where</a:t>
            </a:r>
            <a:r>
              <a:rPr sz="1600" spc="-40" dirty="0">
                <a:latin typeface="Cambria" pitchFamily="18" charset="0"/>
                <a:ea typeface="Cambria" pitchFamily="18" charset="0"/>
                <a:cs typeface="Verdana"/>
              </a:rPr>
              <a:t> </a:t>
            </a:r>
            <a:r>
              <a:rPr sz="1600" spc="-5" dirty="0">
                <a:latin typeface="Cambria" pitchFamily="18" charset="0"/>
                <a:ea typeface="Cambria" pitchFamily="18" charset="0"/>
                <a:cs typeface="Verdana"/>
              </a:rPr>
              <a:t>the</a:t>
            </a:r>
            <a:r>
              <a:rPr sz="1600" dirty="0">
                <a:latin typeface="Cambria" pitchFamily="18" charset="0"/>
                <a:ea typeface="Cambria" pitchFamily="18" charset="0"/>
                <a:cs typeface="Verdana"/>
              </a:rPr>
              <a:t> </a:t>
            </a:r>
            <a:r>
              <a:rPr sz="1600" spc="-5" dirty="0">
                <a:latin typeface="Cambria" pitchFamily="18" charset="0"/>
                <a:ea typeface="Cambria" pitchFamily="18" charset="0"/>
                <a:cs typeface="Verdana"/>
              </a:rPr>
              <a:t>Movie/Show</a:t>
            </a:r>
            <a:r>
              <a:rPr sz="1600" spc="-40" dirty="0">
                <a:latin typeface="Cambria" pitchFamily="18" charset="0"/>
                <a:ea typeface="Cambria" pitchFamily="18" charset="0"/>
                <a:cs typeface="Verdana"/>
              </a:rPr>
              <a:t> </a:t>
            </a:r>
            <a:r>
              <a:rPr sz="1600" spc="-5" dirty="0">
                <a:latin typeface="Cambria" pitchFamily="18" charset="0"/>
                <a:ea typeface="Cambria" pitchFamily="18" charset="0"/>
                <a:cs typeface="Verdana"/>
              </a:rPr>
              <a:t>was produced</a:t>
            </a:r>
            <a:endParaRPr sz="1600">
              <a:latin typeface="Cambria" pitchFamily="18" charset="0"/>
              <a:ea typeface="Cambria" pitchFamily="18" charset="0"/>
              <a:cs typeface="Verdana"/>
            </a:endParaRPr>
          </a:p>
          <a:p>
            <a:pPr marL="376555" indent="-364490">
              <a:lnSpc>
                <a:spcPct val="100000"/>
              </a:lnSpc>
              <a:buFont typeface="Arial MT"/>
              <a:buChar char="•"/>
              <a:tabLst>
                <a:tab pos="376555" algn="l"/>
                <a:tab pos="377190" algn="l"/>
              </a:tabLst>
            </a:pPr>
            <a:r>
              <a:rPr sz="1600" b="1" spc="-5" dirty="0">
                <a:latin typeface="Cambria" pitchFamily="18" charset="0"/>
                <a:ea typeface="Cambria" pitchFamily="18" charset="0"/>
                <a:cs typeface="Verdana"/>
              </a:rPr>
              <a:t>Date</a:t>
            </a:r>
            <a:r>
              <a:rPr sz="1600" b="1" spc="-15" dirty="0">
                <a:latin typeface="Cambria" pitchFamily="18" charset="0"/>
                <a:ea typeface="Cambria" pitchFamily="18" charset="0"/>
                <a:cs typeface="Verdana"/>
              </a:rPr>
              <a:t> </a:t>
            </a:r>
            <a:r>
              <a:rPr sz="1600" b="1" spc="-5" dirty="0">
                <a:latin typeface="Cambria" pitchFamily="18" charset="0"/>
                <a:ea typeface="Cambria" pitchFamily="18" charset="0"/>
                <a:cs typeface="Verdana"/>
              </a:rPr>
              <a:t>Added</a:t>
            </a:r>
            <a:r>
              <a:rPr sz="1600" b="1" spc="-20" dirty="0">
                <a:latin typeface="Cambria" pitchFamily="18" charset="0"/>
                <a:ea typeface="Cambria" pitchFamily="18" charset="0"/>
                <a:cs typeface="Verdana"/>
              </a:rPr>
              <a:t> </a:t>
            </a:r>
            <a:r>
              <a:rPr sz="1600" dirty="0">
                <a:latin typeface="Cambria" pitchFamily="18" charset="0"/>
                <a:ea typeface="Cambria" pitchFamily="18" charset="0"/>
                <a:cs typeface="Verdana"/>
              </a:rPr>
              <a:t>:</a:t>
            </a:r>
            <a:r>
              <a:rPr sz="1600" spc="-10" dirty="0">
                <a:latin typeface="Cambria" pitchFamily="18" charset="0"/>
                <a:ea typeface="Cambria" pitchFamily="18" charset="0"/>
                <a:cs typeface="Verdana"/>
              </a:rPr>
              <a:t> </a:t>
            </a:r>
            <a:r>
              <a:rPr sz="1600" spc="-5" dirty="0">
                <a:latin typeface="Cambria" pitchFamily="18" charset="0"/>
                <a:ea typeface="Cambria" pitchFamily="18" charset="0"/>
                <a:cs typeface="Verdana"/>
              </a:rPr>
              <a:t>Date</a:t>
            </a:r>
            <a:r>
              <a:rPr sz="1600" spc="-15" dirty="0">
                <a:latin typeface="Cambria" pitchFamily="18" charset="0"/>
                <a:ea typeface="Cambria" pitchFamily="18" charset="0"/>
                <a:cs typeface="Verdana"/>
              </a:rPr>
              <a:t> </a:t>
            </a:r>
            <a:r>
              <a:rPr sz="1600" spc="-5" dirty="0">
                <a:latin typeface="Cambria" pitchFamily="18" charset="0"/>
                <a:ea typeface="Cambria" pitchFamily="18" charset="0"/>
                <a:cs typeface="Verdana"/>
              </a:rPr>
              <a:t>it</a:t>
            </a:r>
            <a:r>
              <a:rPr sz="1600" spc="-10" dirty="0">
                <a:latin typeface="Cambria" pitchFamily="18" charset="0"/>
                <a:ea typeface="Cambria" pitchFamily="18" charset="0"/>
                <a:cs typeface="Verdana"/>
              </a:rPr>
              <a:t> </a:t>
            </a:r>
            <a:r>
              <a:rPr sz="1600" spc="-5" dirty="0">
                <a:latin typeface="Cambria" pitchFamily="18" charset="0"/>
                <a:ea typeface="Cambria" pitchFamily="18" charset="0"/>
                <a:cs typeface="Verdana"/>
              </a:rPr>
              <a:t>was</a:t>
            </a:r>
            <a:r>
              <a:rPr sz="1600" spc="-10" dirty="0">
                <a:latin typeface="Cambria" pitchFamily="18" charset="0"/>
                <a:ea typeface="Cambria" pitchFamily="18" charset="0"/>
                <a:cs typeface="Verdana"/>
              </a:rPr>
              <a:t> </a:t>
            </a:r>
            <a:r>
              <a:rPr sz="1600" spc="-5" dirty="0">
                <a:latin typeface="Cambria" pitchFamily="18" charset="0"/>
                <a:ea typeface="Cambria" pitchFamily="18" charset="0"/>
                <a:cs typeface="Verdana"/>
              </a:rPr>
              <a:t>added</a:t>
            </a:r>
            <a:r>
              <a:rPr sz="1600" spc="-25" dirty="0">
                <a:latin typeface="Cambria" pitchFamily="18" charset="0"/>
                <a:ea typeface="Cambria" pitchFamily="18" charset="0"/>
                <a:cs typeface="Verdana"/>
              </a:rPr>
              <a:t> </a:t>
            </a:r>
            <a:r>
              <a:rPr sz="1600" dirty="0">
                <a:latin typeface="Cambria" pitchFamily="18" charset="0"/>
                <a:ea typeface="Cambria" pitchFamily="18" charset="0"/>
                <a:cs typeface="Verdana"/>
              </a:rPr>
              <a:t>on</a:t>
            </a:r>
            <a:r>
              <a:rPr sz="1600" spc="-25" dirty="0">
                <a:latin typeface="Cambria" pitchFamily="18" charset="0"/>
                <a:ea typeface="Cambria" pitchFamily="18" charset="0"/>
                <a:cs typeface="Verdana"/>
              </a:rPr>
              <a:t> </a:t>
            </a:r>
            <a:r>
              <a:rPr sz="1600" spc="-5" dirty="0">
                <a:latin typeface="Cambria" pitchFamily="18" charset="0"/>
                <a:ea typeface="Cambria" pitchFamily="18" charset="0"/>
                <a:cs typeface="Verdana"/>
              </a:rPr>
              <a:t>Netflix</a:t>
            </a:r>
            <a:endParaRPr sz="1600">
              <a:latin typeface="Cambria" pitchFamily="18" charset="0"/>
              <a:ea typeface="Cambria" pitchFamily="18" charset="0"/>
              <a:cs typeface="Verdana"/>
            </a:endParaRPr>
          </a:p>
          <a:p>
            <a:pPr marL="376555" indent="-364490">
              <a:lnSpc>
                <a:spcPct val="100000"/>
              </a:lnSpc>
              <a:buFont typeface="Arial MT"/>
              <a:buChar char="•"/>
              <a:tabLst>
                <a:tab pos="376555" algn="l"/>
                <a:tab pos="377190" algn="l"/>
              </a:tabLst>
            </a:pPr>
            <a:r>
              <a:rPr sz="1600" b="1" spc="-5" dirty="0">
                <a:latin typeface="Cambria" pitchFamily="18" charset="0"/>
                <a:ea typeface="Cambria" pitchFamily="18" charset="0"/>
                <a:cs typeface="Verdana"/>
              </a:rPr>
              <a:t>Release </a:t>
            </a:r>
            <a:r>
              <a:rPr sz="1600" spc="-20" dirty="0">
                <a:latin typeface="Cambria" pitchFamily="18" charset="0"/>
                <a:ea typeface="Cambria" pitchFamily="18" charset="0"/>
                <a:cs typeface="Verdana"/>
              </a:rPr>
              <a:t>Year</a:t>
            </a:r>
            <a:r>
              <a:rPr sz="1600" spc="-40" dirty="0">
                <a:latin typeface="Cambria" pitchFamily="18" charset="0"/>
                <a:ea typeface="Cambria" pitchFamily="18" charset="0"/>
                <a:cs typeface="Verdana"/>
              </a:rPr>
              <a:t> </a:t>
            </a:r>
            <a:r>
              <a:rPr sz="1600" dirty="0">
                <a:latin typeface="Cambria" pitchFamily="18" charset="0"/>
                <a:ea typeface="Cambria" pitchFamily="18" charset="0"/>
                <a:cs typeface="Verdana"/>
              </a:rPr>
              <a:t>:</a:t>
            </a:r>
            <a:r>
              <a:rPr sz="1600" spc="-10" dirty="0">
                <a:latin typeface="Cambria" pitchFamily="18" charset="0"/>
                <a:ea typeface="Cambria" pitchFamily="18" charset="0"/>
                <a:cs typeface="Verdana"/>
              </a:rPr>
              <a:t> </a:t>
            </a:r>
            <a:r>
              <a:rPr sz="1600" spc="-5" dirty="0">
                <a:latin typeface="Cambria" pitchFamily="18" charset="0"/>
                <a:ea typeface="Cambria" pitchFamily="18" charset="0"/>
                <a:cs typeface="Verdana"/>
              </a:rPr>
              <a:t>Actual </a:t>
            </a:r>
            <a:r>
              <a:rPr sz="1600" spc="-10" dirty="0">
                <a:latin typeface="Cambria" pitchFamily="18" charset="0"/>
                <a:ea typeface="Cambria" pitchFamily="18" charset="0"/>
                <a:cs typeface="Verdana"/>
              </a:rPr>
              <a:t>Release</a:t>
            </a:r>
            <a:r>
              <a:rPr sz="1600" spc="-55" dirty="0">
                <a:latin typeface="Cambria" pitchFamily="18" charset="0"/>
                <a:ea typeface="Cambria" pitchFamily="18" charset="0"/>
                <a:cs typeface="Verdana"/>
              </a:rPr>
              <a:t> </a:t>
            </a:r>
            <a:r>
              <a:rPr sz="1600" spc="-5" dirty="0">
                <a:latin typeface="Cambria" pitchFamily="18" charset="0"/>
                <a:ea typeface="Cambria" pitchFamily="18" charset="0"/>
                <a:cs typeface="Verdana"/>
              </a:rPr>
              <a:t>year</a:t>
            </a:r>
            <a:r>
              <a:rPr sz="1600" spc="-25" dirty="0">
                <a:latin typeface="Cambria" pitchFamily="18" charset="0"/>
                <a:ea typeface="Cambria" pitchFamily="18" charset="0"/>
                <a:cs typeface="Verdana"/>
              </a:rPr>
              <a:t> </a:t>
            </a:r>
            <a:r>
              <a:rPr sz="1600" dirty="0">
                <a:latin typeface="Cambria" pitchFamily="18" charset="0"/>
                <a:ea typeface="Cambria" pitchFamily="18" charset="0"/>
                <a:cs typeface="Verdana"/>
              </a:rPr>
              <a:t>of</a:t>
            </a:r>
            <a:r>
              <a:rPr sz="1600" spc="-25" dirty="0">
                <a:latin typeface="Cambria" pitchFamily="18" charset="0"/>
                <a:ea typeface="Cambria" pitchFamily="18" charset="0"/>
                <a:cs typeface="Verdana"/>
              </a:rPr>
              <a:t> </a:t>
            </a:r>
            <a:r>
              <a:rPr sz="1600" spc="-5" dirty="0">
                <a:latin typeface="Cambria" pitchFamily="18" charset="0"/>
                <a:ea typeface="Cambria" pitchFamily="18" charset="0"/>
                <a:cs typeface="Verdana"/>
              </a:rPr>
              <a:t>the Movie/Show</a:t>
            </a:r>
            <a:endParaRPr sz="1600">
              <a:latin typeface="Cambria" pitchFamily="18" charset="0"/>
              <a:ea typeface="Cambria" pitchFamily="18" charset="0"/>
              <a:cs typeface="Verdana"/>
            </a:endParaRPr>
          </a:p>
          <a:p>
            <a:pPr marL="376555" indent="-364490">
              <a:lnSpc>
                <a:spcPct val="100000"/>
              </a:lnSpc>
              <a:buFont typeface="Arial MT"/>
              <a:buChar char="•"/>
              <a:tabLst>
                <a:tab pos="376555" algn="l"/>
                <a:tab pos="377190" algn="l"/>
              </a:tabLst>
            </a:pPr>
            <a:r>
              <a:rPr sz="1600" b="1" spc="-5" dirty="0">
                <a:latin typeface="Cambria" pitchFamily="18" charset="0"/>
                <a:ea typeface="Cambria" pitchFamily="18" charset="0"/>
                <a:cs typeface="Verdana"/>
              </a:rPr>
              <a:t>Rating</a:t>
            </a:r>
            <a:r>
              <a:rPr sz="1600" b="1" spc="-35" dirty="0">
                <a:latin typeface="Cambria" pitchFamily="18" charset="0"/>
                <a:ea typeface="Cambria" pitchFamily="18" charset="0"/>
                <a:cs typeface="Verdana"/>
              </a:rPr>
              <a:t> </a:t>
            </a:r>
            <a:r>
              <a:rPr sz="1600" dirty="0">
                <a:latin typeface="Cambria" pitchFamily="18" charset="0"/>
                <a:ea typeface="Cambria" pitchFamily="18" charset="0"/>
                <a:cs typeface="Verdana"/>
              </a:rPr>
              <a:t>:</a:t>
            </a:r>
            <a:r>
              <a:rPr sz="1600" spc="-10" dirty="0">
                <a:latin typeface="Cambria" pitchFamily="18" charset="0"/>
                <a:ea typeface="Cambria" pitchFamily="18" charset="0"/>
                <a:cs typeface="Verdana"/>
              </a:rPr>
              <a:t> </a:t>
            </a:r>
            <a:r>
              <a:rPr sz="1600" dirty="0">
                <a:latin typeface="Cambria" pitchFamily="18" charset="0"/>
                <a:ea typeface="Cambria" pitchFamily="18" charset="0"/>
                <a:cs typeface="Verdana"/>
              </a:rPr>
              <a:t>TV</a:t>
            </a:r>
            <a:r>
              <a:rPr sz="1600" spc="-25" dirty="0">
                <a:latin typeface="Cambria" pitchFamily="18" charset="0"/>
                <a:ea typeface="Cambria" pitchFamily="18" charset="0"/>
                <a:cs typeface="Verdana"/>
              </a:rPr>
              <a:t> </a:t>
            </a:r>
            <a:r>
              <a:rPr sz="1600" spc="-10" dirty="0">
                <a:latin typeface="Cambria" pitchFamily="18" charset="0"/>
                <a:ea typeface="Cambria" pitchFamily="18" charset="0"/>
                <a:cs typeface="Verdana"/>
              </a:rPr>
              <a:t>Rating</a:t>
            </a:r>
            <a:r>
              <a:rPr sz="1600" spc="-30" dirty="0">
                <a:latin typeface="Cambria" pitchFamily="18" charset="0"/>
                <a:ea typeface="Cambria" pitchFamily="18" charset="0"/>
                <a:cs typeface="Verdana"/>
              </a:rPr>
              <a:t> </a:t>
            </a:r>
            <a:r>
              <a:rPr sz="1600" dirty="0">
                <a:latin typeface="Cambria" pitchFamily="18" charset="0"/>
                <a:ea typeface="Cambria" pitchFamily="18" charset="0"/>
                <a:cs typeface="Verdana"/>
              </a:rPr>
              <a:t>of</a:t>
            </a:r>
            <a:r>
              <a:rPr sz="1600" spc="-25" dirty="0">
                <a:latin typeface="Cambria" pitchFamily="18" charset="0"/>
                <a:ea typeface="Cambria" pitchFamily="18" charset="0"/>
                <a:cs typeface="Verdana"/>
              </a:rPr>
              <a:t> </a:t>
            </a:r>
            <a:r>
              <a:rPr sz="1600" spc="-5" dirty="0">
                <a:latin typeface="Cambria" pitchFamily="18" charset="0"/>
                <a:ea typeface="Cambria" pitchFamily="18" charset="0"/>
                <a:cs typeface="Verdana"/>
              </a:rPr>
              <a:t>the</a:t>
            </a:r>
            <a:r>
              <a:rPr sz="1600" spc="-10" dirty="0">
                <a:latin typeface="Cambria" pitchFamily="18" charset="0"/>
                <a:ea typeface="Cambria" pitchFamily="18" charset="0"/>
                <a:cs typeface="Verdana"/>
              </a:rPr>
              <a:t> </a:t>
            </a:r>
            <a:r>
              <a:rPr sz="1600" spc="-5" dirty="0">
                <a:latin typeface="Cambria" pitchFamily="18" charset="0"/>
                <a:ea typeface="Cambria" pitchFamily="18" charset="0"/>
                <a:cs typeface="Verdana"/>
              </a:rPr>
              <a:t>Movie/Show</a:t>
            </a:r>
            <a:endParaRPr sz="1600">
              <a:latin typeface="Cambria" pitchFamily="18" charset="0"/>
              <a:ea typeface="Cambria" pitchFamily="18" charset="0"/>
              <a:cs typeface="Verdana"/>
            </a:endParaRPr>
          </a:p>
          <a:p>
            <a:pPr marL="376555" marR="347980" indent="-364490">
              <a:lnSpc>
                <a:spcPct val="100000"/>
              </a:lnSpc>
              <a:buFont typeface="Arial MT"/>
              <a:buChar char="•"/>
              <a:tabLst>
                <a:tab pos="376555" algn="l"/>
                <a:tab pos="377190" algn="l"/>
              </a:tabLst>
            </a:pPr>
            <a:r>
              <a:rPr sz="1600" b="1" spc="-5" dirty="0">
                <a:latin typeface="Cambria" pitchFamily="18" charset="0"/>
                <a:ea typeface="Cambria" pitchFamily="18" charset="0"/>
                <a:cs typeface="Verdana"/>
              </a:rPr>
              <a:t>Duration</a:t>
            </a:r>
            <a:r>
              <a:rPr sz="1600" b="1" spc="-45" dirty="0">
                <a:latin typeface="Cambria" pitchFamily="18" charset="0"/>
                <a:ea typeface="Cambria" pitchFamily="18" charset="0"/>
                <a:cs typeface="Verdana"/>
              </a:rPr>
              <a:t> </a:t>
            </a:r>
            <a:r>
              <a:rPr sz="1600" dirty="0">
                <a:latin typeface="Cambria" pitchFamily="18" charset="0"/>
                <a:ea typeface="Cambria" pitchFamily="18" charset="0"/>
                <a:cs typeface="Verdana"/>
              </a:rPr>
              <a:t>: </a:t>
            </a:r>
            <a:r>
              <a:rPr sz="1600" spc="-30" dirty="0">
                <a:latin typeface="Cambria" pitchFamily="18" charset="0"/>
                <a:ea typeface="Cambria" pitchFamily="18" charset="0"/>
                <a:cs typeface="Verdana"/>
              </a:rPr>
              <a:t>Total</a:t>
            </a:r>
            <a:r>
              <a:rPr sz="1600" spc="-35" dirty="0">
                <a:latin typeface="Cambria" pitchFamily="18" charset="0"/>
                <a:ea typeface="Cambria" pitchFamily="18" charset="0"/>
                <a:cs typeface="Verdana"/>
              </a:rPr>
              <a:t> </a:t>
            </a:r>
            <a:r>
              <a:rPr sz="1600" spc="-10" dirty="0">
                <a:latin typeface="Cambria" pitchFamily="18" charset="0"/>
                <a:ea typeface="Cambria" pitchFamily="18" charset="0"/>
                <a:cs typeface="Verdana"/>
              </a:rPr>
              <a:t>Duration</a:t>
            </a:r>
            <a:r>
              <a:rPr sz="1600" spc="-20" dirty="0">
                <a:latin typeface="Cambria" pitchFamily="18" charset="0"/>
                <a:ea typeface="Cambria" pitchFamily="18" charset="0"/>
                <a:cs typeface="Verdana"/>
              </a:rPr>
              <a:t> </a:t>
            </a:r>
            <a:r>
              <a:rPr sz="1600" dirty="0">
                <a:latin typeface="Cambria" pitchFamily="18" charset="0"/>
                <a:ea typeface="Cambria" pitchFamily="18" charset="0"/>
                <a:cs typeface="Verdana"/>
              </a:rPr>
              <a:t>- </a:t>
            </a:r>
            <a:r>
              <a:rPr sz="1600" spc="-5" dirty="0">
                <a:latin typeface="Cambria" pitchFamily="18" charset="0"/>
                <a:ea typeface="Cambria" pitchFamily="18" charset="0"/>
                <a:cs typeface="Verdana"/>
              </a:rPr>
              <a:t>in</a:t>
            </a:r>
            <a:r>
              <a:rPr sz="1600" spc="-25" dirty="0">
                <a:latin typeface="Cambria" pitchFamily="18" charset="0"/>
                <a:ea typeface="Cambria" pitchFamily="18" charset="0"/>
                <a:cs typeface="Verdana"/>
              </a:rPr>
              <a:t> </a:t>
            </a:r>
            <a:r>
              <a:rPr sz="1600" spc="-5" dirty="0">
                <a:latin typeface="Cambria" pitchFamily="18" charset="0"/>
                <a:ea typeface="Cambria" pitchFamily="18" charset="0"/>
                <a:cs typeface="Verdana"/>
              </a:rPr>
              <a:t>minutes</a:t>
            </a:r>
            <a:r>
              <a:rPr sz="1600" spc="-25" dirty="0">
                <a:latin typeface="Cambria" pitchFamily="18" charset="0"/>
                <a:ea typeface="Cambria" pitchFamily="18" charset="0"/>
                <a:cs typeface="Verdana"/>
              </a:rPr>
              <a:t> </a:t>
            </a:r>
            <a:r>
              <a:rPr sz="1600" dirty="0">
                <a:latin typeface="Cambria" pitchFamily="18" charset="0"/>
                <a:ea typeface="Cambria" pitchFamily="18" charset="0"/>
                <a:cs typeface="Verdana"/>
              </a:rPr>
              <a:t>or</a:t>
            </a:r>
            <a:r>
              <a:rPr sz="1600" spc="-25" dirty="0">
                <a:latin typeface="Cambria" pitchFamily="18" charset="0"/>
                <a:ea typeface="Cambria" pitchFamily="18" charset="0"/>
                <a:cs typeface="Verdana"/>
              </a:rPr>
              <a:t> </a:t>
            </a:r>
            <a:r>
              <a:rPr sz="1600" spc="-5" dirty="0">
                <a:latin typeface="Cambria" pitchFamily="18" charset="0"/>
                <a:ea typeface="Cambria" pitchFamily="18" charset="0"/>
                <a:cs typeface="Verdana"/>
              </a:rPr>
              <a:t>number</a:t>
            </a:r>
            <a:r>
              <a:rPr sz="1600" spc="-25" dirty="0">
                <a:latin typeface="Cambria" pitchFamily="18" charset="0"/>
                <a:ea typeface="Cambria" pitchFamily="18" charset="0"/>
                <a:cs typeface="Verdana"/>
              </a:rPr>
              <a:t> </a:t>
            </a:r>
            <a:r>
              <a:rPr sz="1600" dirty="0">
                <a:latin typeface="Cambria" pitchFamily="18" charset="0"/>
                <a:ea typeface="Cambria" pitchFamily="18" charset="0"/>
                <a:cs typeface="Verdana"/>
              </a:rPr>
              <a:t>of </a:t>
            </a:r>
            <a:r>
              <a:rPr sz="1600" spc="-409" dirty="0">
                <a:latin typeface="Cambria" pitchFamily="18" charset="0"/>
                <a:ea typeface="Cambria" pitchFamily="18" charset="0"/>
                <a:cs typeface="Verdana"/>
              </a:rPr>
              <a:t> </a:t>
            </a:r>
            <a:r>
              <a:rPr sz="1600" spc="-5" dirty="0">
                <a:latin typeface="Cambria" pitchFamily="18" charset="0"/>
                <a:ea typeface="Cambria" pitchFamily="18" charset="0"/>
                <a:cs typeface="Verdana"/>
              </a:rPr>
              <a:t>seasons</a:t>
            </a:r>
            <a:endParaRPr sz="1600">
              <a:latin typeface="Cambria" pitchFamily="18" charset="0"/>
              <a:ea typeface="Cambria" pitchFamily="18" charset="0"/>
              <a:cs typeface="Verdana"/>
            </a:endParaRPr>
          </a:p>
          <a:p>
            <a:pPr marL="376555" indent="-364490">
              <a:lnSpc>
                <a:spcPct val="100000"/>
              </a:lnSpc>
              <a:spcBef>
                <a:spcPts val="5"/>
              </a:spcBef>
              <a:buFont typeface="Arial MT"/>
              <a:buChar char="•"/>
              <a:tabLst>
                <a:tab pos="376555" algn="l"/>
                <a:tab pos="377190" algn="l"/>
              </a:tabLst>
            </a:pPr>
            <a:r>
              <a:rPr sz="1600" b="1" spc="-5" dirty="0">
                <a:latin typeface="Cambria" pitchFamily="18" charset="0"/>
                <a:ea typeface="Cambria" pitchFamily="18" charset="0"/>
                <a:cs typeface="Verdana"/>
              </a:rPr>
              <a:t>Listed</a:t>
            </a:r>
            <a:r>
              <a:rPr sz="1600" b="1" spc="-35" dirty="0">
                <a:latin typeface="Cambria" pitchFamily="18" charset="0"/>
                <a:ea typeface="Cambria" pitchFamily="18" charset="0"/>
                <a:cs typeface="Verdana"/>
              </a:rPr>
              <a:t> </a:t>
            </a:r>
            <a:r>
              <a:rPr sz="1600" b="1" dirty="0">
                <a:latin typeface="Cambria" pitchFamily="18" charset="0"/>
                <a:ea typeface="Cambria" pitchFamily="18" charset="0"/>
                <a:cs typeface="Verdana"/>
              </a:rPr>
              <a:t>In</a:t>
            </a:r>
            <a:r>
              <a:rPr sz="1600" b="1" spc="-35" dirty="0">
                <a:latin typeface="Cambria" pitchFamily="18" charset="0"/>
                <a:ea typeface="Cambria" pitchFamily="18" charset="0"/>
                <a:cs typeface="Verdana"/>
              </a:rPr>
              <a:t> </a:t>
            </a:r>
            <a:r>
              <a:rPr sz="1600" dirty="0">
                <a:latin typeface="Cambria" pitchFamily="18" charset="0"/>
                <a:ea typeface="Cambria" pitchFamily="18" charset="0"/>
                <a:cs typeface="Verdana"/>
              </a:rPr>
              <a:t>:</a:t>
            </a:r>
            <a:r>
              <a:rPr sz="1600" spc="-15" dirty="0">
                <a:latin typeface="Cambria" pitchFamily="18" charset="0"/>
                <a:ea typeface="Cambria" pitchFamily="18" charset="0"/>
                <a:cs typeface="Verdana"/>
              </a:rPr>
              <a:t> </a:t>
            </a:r>
            <a:r>
              <a:rPr sz="1600" spc="-5" dirty="0">
                <a:latin typeface="Cambria" pitchFamily="18" charset="0"/>
                <a:ea typeface="Cambria" pitchFamily="18" charset="0"/>
                <a:cs typeface="Verdana"/>
              </a:rPr>
              <a:t>Genre</a:t>
            </a:r>
            <a:endParaRPr sz="1600">
              <a:latin typeface="Cambria" pitchFamily="18" charset="0"/>
              <a:ea typeface="Cambria" pitchFamily="18" charset="0"/>
              <a:cs typeface="Verdana"/>
            </a:endParaRPr>
          </a:p>
          <a:p>
            <a:pPr marL="376555" indent="-364490">
              <a:lnSpc>
                <a:spcPct val="100000"/>
              </a:lnSpc>
              <a:buFont typeface="Arial MT"/>
              <a:buChar char="•"/>
              <a:tabLst>
                <a:tab pos="376555" algn="l"/>
                <a:tab pos="377190" algn="l"/>
              </a:tabLst>
            </a:pPr>
            <a:r>
              <a:rPr sz="1600" b="1" spc="-5" dirty="0">
                <a:latin typeface="Cambria" pitchFamily="18" charset="0"/>
                <a:ea typeface="Cambria" pitchFamily="18" charset="0"/>
                <a:cs typeface="Verdana"/>
              </a:rPr>
              <a:t>Description</a:t>
            </a:r>
            <a:r>
              <a:rPr sz="1600" b="1" spc="-50" dirty="0">
                <a:latin typeface="Cambria" pitchFamily="18" charset="0"/>
                <a:ea typeface="Cambria" pitchFamily="18" charset="0"/>
                <a:cs typeface="Verdana"/>
              </a:rPr>
              <a:t> </a:t>
            </a:r>
            <a:r>
              <a:rPr sz="1600" dirty="0">
                <a:latin typeface="Cambria" pitchFamily="18" charset="0"/>
                <a:ea typeface="Cambria" pitchFamily="18" charset="0"/>
                <a:cs typeface="Verdana"/>
              </a:rPr>
              <a:t>:</a:t>
            </a:r>
            <a:r>
              <a:rPr sz="1600" spc="-10" dirty="0">
                <a:latin typeface="Cambria" pitchFamily="18" charset="0"/>
                <a:ea typeface="Cambria" pitchFamily="18" charset="0"/>
                <a:cs typeface="Verdana"/>
              </a:rPr>
              <a:t> </a:t>
            </a:r>
            <a:r>
              <a:rPr sz="1600" spc="-5" dirty="0">
                <a:latin typeface="Cambria" pitchFamily="18" charset="0"/>
                <a:ea typeface="Cambria" pitchFamily="18" charset="0"/>
                <a:cs typeface="Verdana"/>
              </a:rPr>
              <a:t>The</a:t>
            </a:r>
            <a:r>
              <a:rPr sz="1600" spc="-25" dirty="0">
                <a:latin typeface="Cambria" pitchFamily="18" charset="0"/>
                <a:ea typeface="Cambria" pitchFamily="18" charset="0"/>
                <a:cs typeface="Verdana"/>
              </a:rPr>
              <a:t> </a:t>
            </a:r>
            <a:r>
              <a:rPr sz="1600" spc="-5" dirty="0">
                <a:latin typeface="Cambria" pitchFamily="18" charset="0"/>
                <a:ea typeface="Cambria" pitchFamily="18" charset="0"/>
                <a:cs typeface="Verdana"/>
              </a:rPr>
              <a:t>Summary</a:t>
            </a:r>
            <a:r>
              <a:rPr sz="1600" spc="-30" dirty="0">
                <a:latin typeface="Cambria" pitchFamily="18" charset="0"/>
                <a:ea typeface="Cambria" pitchFamily="18" charset="0"/>
                <a:cs typeface="Verdana"/>
              </a:rPr>
              <a:t> </a:t>
            </a:r>
            <a:r>
              <a:rPr sz="1600" spc="-5" dirty="0">
                <a:latin typeface="Cambria" pitchFamily="18" charset="0"/>
                <a:ea typeface="Cambria" pitchFamily="18" charset="0"/>
                <a:cs typeface="Verdana"/>
              </a:rPr>
              <a:t>description</a:t>
            </a:r>
            <a:endParaRPr sz="1600">
              <a:latin typeface="Cambria" pitchFamily="18" charset="0"/>
              <a:ea typeface="Cambria" pitchFamily="18" charset="0"/>
              <a:cs typeface="Verdana"/>
            </a:endParaRPr>
          </a:p>
        </p:txBody>
      </p:sp>
      <p:sp>
        <p:nvSpPr>
          <p:cNvPr id="6" name="object 3"/>
          <p:cNvSpPr/>
          <p:nvPr/>
        </p:nvSpPr>
        <p:spPr>
          <a:xfrm>
            <a:off x="0" y="840105"/>
            <a:ext cx="9144000" cy="55245"/>
          </a:xfrm>
          <a:custGeom>
            <a:avLst/>
            <a:gdLst/>
            <a:ahLst/>
            <a:cxnLst/>
            <a:rect l="l" t="t" r="r" b="b"/>
            <a:pathLst>
              <a:path w="9144000" h="643889">
                <a:moveTo>
                  <a:pt x="0" y="0"/>
                </a:moveTo>
                <a:lnTo>
                  <a:pt x="9143999" y="0"/>
                </a:lnTo>
                <a:lnTo>
                  <a:pt x="9143999" y="643699"/>
                </a:lnTo>
                <a:lnTo>
                  <a:pt x="0" y="643699"/>
                </a:lnTo>
                <a:lnTo>
                  <a:pt x="0" y="0"/>
                </a:lnTo>
                <a:close/>
              </a:path>
            </a:pathLst>
          </a:custGeom>
          <a:solidFill>
            <a:srgbClr val="C00000"/>
          </a:solidFill>
        </p:spPr>
        <p:txBody>
          <a:bodyPr wrap="square" lIns="0" tIns="0" rIns="0" bIns="0" rtlCol="0"/>
          <a:lstStyle/>
          <a:p>
            <a:endParaRPr/>
          </a:p>
        </p:txBody>
      </p:sp>
    </p:spTree>
    <p:extLst>
      <p:ext uri="{BB962C8B-B14F-4D97-AF65-F5344CB8AC3E}">
        <p14:creationId xmlns:p14="http://schemas.microsoft.com/office/powerpoint/2010/main" val="82530667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441451" y="233883"/>
            <a:ext cx="4130549" cy="382156"/>
          </a:xfrm>
          <a:prstGeom prst="rect">
            <a:avLst/>
          </a:prstGeom>
        </p:spPr>
        <p:txBody>
          <a:bodyPr vert="horz" wrap="square" lIns="0" tIns="12700" rIns="0" bIns="0" rtlCol="0">
            <a:spAutoFit/>
          </a:bodyPr>
          <a:lstStyle/>
          <a:p>
            <a:pPr marL="12700">
              <a:lnSpc>
                <a:spcPct val="100000"/>
              </a:lnSpc>
              <a:spcBef>
                <a:spcPts val="100"/>
              </a:spcBef>
            </a:pPr>
            <a:r>
              <a:rPr sz="2400" spc="-5" dirty="0">
                <a:latin typeface="Cambria" pitchFamily="18" charset="0"/>
                <a:ea typeface="Cambria" pitchFamily="18" charset="0"/>
              </a:rPr>
              <a:t>Null</a:t>
            </a:r>
            <a:r>
              <a:rPr sz="2400" spc="-55" dirty="0">
                <a:latin typeface="Cambria" pitchFamily="18" charset="0"/>
                <a:ea typeface="Cambria" pitchFamily="18" charset="0"/>
              </a:rPr>
              <a:t> </a:t>
            </a:r>
            <a:r>
              <a:rPr sz="2400" spc="-5" dirty="0">
                <a:latin typeface="Cambria" pitchFamily="18" charset="0"/>
                <a:ea typeface="Cambria" pitchFamily="18" charset="0"/>
              </a:rPr>
              <a:t>Values</a:t>
            </a:r>
            <a:r>
              <a:rPr sz="2400" spc="-55" dirty="0">
                <a:latin typeface="Cambria" pitchFamily="18" charset="0"/>
                <a:ea typeface="Cambria" pitchFamily="18" charset="0"/>
              </a:rPr>
              <a:t> </a:t>
            </a:r>
            <a:r>
              <a:rPr sz="2400" spc="-5" dirty="0">
                <a:latin typeface="Cambria" pitchFamily="18" charset="0"/>
                <a:ea typeface="Cambria" pitchFamily="18" charset="0"/>
              </a:rPr>
              <a:t>Treatment:</a:t>
            </a:r>
            <a:endParaRPr sz="2400" dirty="0">
              <a:latin typeface="Cambria" pitchFamily="18" charset="0"/>
              <a:ea typeface="Cambria" pitchFamily="18" charset="0"/>
            </a:endParaRPr>
          </a:p>
        </p:txBody>
      </p:sp>
      <p:sp>
        <p:nvSpPr>
          <p:cNvPr id="4" name="object 4"/>
          <p:cNvSpPr txBox="1"/>
          <p:nvPr/>
        </p:nvSpPr>
        <p:spPr>
          <a:xfrm>
            <a:off x="4623561" y="1005840"/>
            <a:ext cx="3775075" cy="4044697"/>
          </a:xfrm>
          <a:prstGeom prst="rect">
            <a:avLst/>
          </a:prstGeom>
        </p:spPr>
        <p:txBody>
          <a:bodyPr vert="horz" wrap="square" lIns="0" tIns="12700" rIns="0" bIns="0" rtlCol="0">
            <a:spAutoFit/>
          </a:bodyPr>
          <a:lstStyle/>
          <a:p>
            <a:pPr marL="184785" marR="520065" indent="-172720">
              <a:lnSpc>
                <a:spcPct val="100000"/>
              </a:lnSpc>
              <a:spcBef>
                <a:spcPts val="100"/>
              </a:spcBef>
              <a:buFont typeface="Arial MT"/>
              <a:buChar char="•"/>
              <a:tabLst>
                <a:tab pos="185420" algn="l"/>
              </a:tabLst>
            </a:pPr>
            <a:r>
              <a:rPr sz="1400" spc="-5" dirty="0">
                <a:latin typeface="Cambria" pitchFamily="18" charset="0"/>
                <a:ea typeface="Cambria" pitchFamily="18" charset="0"/>
                <a:cs typeface="Verdana"/>
              </a:rPr>
              <a:t>Null </a:t>
            </a:r>
            <a:r>
              <a:rPr sz="1400" spc="-10" dirty="0">
                <a:latin typeface="Cambria" pitchFamily="18" charset="0"/>
                <a:ea typeface="Cambria" pitchFamily="18" charset="0"/>
                <a:cs typeface="Verdana"/>
              </a:rPr>
              <a:t>values </a:t>
            </a:r>
            <a:r>
              <a:rPr sz="1400" dirty="0">
                <a:latin typeface="Cambria" pitchFamily="18" charset="0"/>
                <a:ea typeface="Cambria" pitchFamily="18" charset="0"/>
                <a:cs typeface="Verdana"/>
              </a:rPr>
              <a:t>present </a:t>
            </a:r>
            <a:r>
              <a:rPr sz="1400" spc="-5" dirty="0">
                <a:latin typeface="Cambria" pitchFamily="18" charset="0"/>
                <a:ea typeface="Cambria" pitchFamily="18" charset="0"/>
                <a:cs typeface="Verdana"/>
              </a:rPr>
              <a:t>in the </a:t>
            </a:r>
            <a:r>
              <a:rPr sz="1400" spc="-25" dirty="0">
                <a:latin typeface="Cambria" pitchFamily="18" charset="0"/>
                <a:ea typeface="Cambria" pitchFamily="18" charset="0"/>
                <a:cs typeface="Verdana"/>
              </a:rPr>
              <a:t>director, </a:t>
            </a:r>
            <a:r>
              <a:rPr sz="1400" spc="-5" dirty="0">
                <a:latin typeface="Cambria" pitchFamily="18" charset="0"/>
                <a:ea typeface="Cambria" pitchFamily="18" charset="0"/>
                <a:cs typeface="Verdana"/>
              </a:rPr>
              <a:t>cast, </a:t>
            </a:r>
            <a:r>
              <a:rPr sz="1400" spc="-409" dirty="0">
                <a:latin typeface="Cambria" pitchFamily="18" charset="0"/>
                <a:ea typeface="Cambria" pitchFamily="18" charset="0"/>
                <a:cs typeface="Verdana"/>
              </a:rPr>
              <a:t> </a:t>
            </a:r>
            <a:r>
              <a:rPr sz="1400" spc="-15" dirty="0">
                <a:latin typeface="Cambria" pitchFamily="18" charset="0"/>
                <a:ea typeface="Cambria" pitchFamily="18" charset="0"/>
                <a:cs typeface="Verdana"/>
              </a:rPr>
              <a:t>country,</a:t>
            </a:r>
            <a:r>
              <a:rPr sz="1400" spc="-45" dirty="0">
                <a:latin typeface="Cambria" pitchFamily="18" charset="0"/>
                <a:ea typeface="Cambria" pitchFamily="18" charset="0"/>
                <a:cs typeface="Verdana"/>
              </a:rPr>
              <a:t> </a:t>
            </a:r>
            <a:r>
              <a:rPr sz="1400" spc="-5" dirty="0">
                <a:latin typeface="Cambria" pitchFamily="18" charset="0"/>
                <a:ea typeface="Cambria" pitchFamily="18" charset="0"/>
                <a:cs typeface="Verdana"/>
              </a:rPr>
              <a:t>date_added</a:t>
            </a:r>
            <a:r>
              <a:rPr sz="1400" spc="-40" dirty="0">
                <a:latin typeface="Cambria" pitchFamily="18" charset="0"/>
                <a:ea typeface="Cambria" pitchFamily="18" charset="0"/>
                <a:cs typeface="Verdana"/>
              </a:rPr>
              <a:t> </a:t>
            </a:r>
            <a:r>
              <a:rPr sz="1400" spc="-5" dirty="0">
                <a:latin typeface="Cambria" pitchFamily="18" charset="0"/>
                <a:ea typeface="Cambria" pitchFamily="18" charset="0"/>
                <a:cs typeface="Verdana"/>
              </a:rPr>
              <a:t>and</a:t>
            </a:r>
            <a:r>
              <a:rPr sz="1400" spc="-15" dirty="0">
                <a:latin typeface="Cambria" pitchFamily="18" charset="0"/>
                <a:ea typeface="Cambria" pitchFamily="18" charset="0"/>
                <a:cs typeface="Verdana"/>
              </a:rPr>
              <a:t> </a:t>
            </a:r>
            <a:r>
              <a:rPr sz="1400" spc="-10" dirty="0">
                <a:latin typeface="Cambria" pitchFamily="18" charset="0"/>
                <a:ea typeface="Cambria" pitchFamily="18" charset="0"/>
                <a:cs typeface="Verdana"/>
              </a:rPr>
              <a:t>rating</a:t>
            </a:r>
            <a:r>
              <a:rPr sz="1400" spc="-25" dirty="0">
                <a:latin typeface="Cambria" pitchFamily="18" charset="0"/>
                <a:ea typeface="Cambria" pitchFamily="18" charset="0"/>
                <a:cs typeface="Verdana"/>
              </a:rPr>
              <a:t> </a:t>
            </a:r>
            <a:r>
              <a:rPr sz="1400" spc="-5" dirty="0">
                <a:latin typeface="Cambria" pitchFamily="18" charset="0"/>
                <a:ea typeface="Cambria" pitchFamily="18" charset="0"/>
                <a:cs typeface="Verdana"/>
              </a:rPr>
              <a:t>column.</a:t>
            </a:r>
            <a:endParaRPr sz="1400">
              <a:latin typeface="Cambria" pitchFamily="18" charset="0"/>
              <a:ea typeface="Cambria" pitchFamily="18" charset="0"/>
              <a:cs typeface="Verdana"/>
            </a:endParaRPr>
          </a:p>
          <a:p>
            <a:pPr>
              <a:lnSpc>
                <a:spcPct val="100000"/>
              </a:lnSpc>
              <a:spcBef>
                <a:spcPts val="40"/>
              </a:spcBef>
              <a:buClr>
                <a:srgbClr val="006FC0"/>
              </a:buClr>
              <a:buFont typeface="Arial MT"/>
              <a:buChar char="•"/>
            </a:pPr>
            <a:endParaRPr sz="1400">
              <a:latin typeface="Cambria" pitchFamily="18" charset="0"/>
              <a:ea typeface="Cambria" pitchFamily="18" charset="0"/>
              <a:cs typeface="Verdana"/>
            </a:endParaRPr>
          </a:p>
          <a:p>
            <a:pPr marL="184785" marR="120014" indent="-172720">
              <a:lnSpc>
                <a:spcPct val="100000"/>
              </a:lnSpc>
              <a:buFont typeface="Arial MT"/>
              <a:buChar char="•"/>
              <a:tabLst>
                <a:tab pos="185420" algn="l"/>
              </a:tabLst>
            </a:pPr>
            <a:r>
              <a:rPr sz="1400" spc="-5" dirty="0">
                <a:latin typeface="Cambria" pitchFamily="18" charset="0"/>
                <a:ea typeface="Cambria" pitchFamily="18" charset="0"/>
                <a:cs typeface="Verdana"/>
              </a:rPr>
              <a:t>All the data that we </a:t>
            </a:r>
            <a:r>
              <a:rPr sz="1400" spc="-10" dirty="0">
                <a:latin typeface="Cambria" pitchFamily="18" charset="0"/>
                <a:ea typeface="Cambria" pitchFamily="18" charset="0"/>
                <a:cs typeface="Verdana"/>
              </a:rPr>
              <a:t>have </a:t>
            </a:r>
            <a:r>
              <a:rPr sz="1400" spc="-5" dirty="0">
                <a:latin typeface="Cambria" pitchFamily="18" charset="0"/>
                <a:ea typeface="Cambria" pitchFamily="18" charset="0"/>
                <a:cs typeface="Verdana"/>
              </a:rPr>
              <a:t>is related to </a:t>
            </a:r>
            <a:r>
              <a:rPr sz="1400" dirty="0">
                <a:latin typeface="Cambria" pitchFamily="18" charset="0"/>
                <a:ea typeface="Cambria" pitchFamily="18" charset="0"/>
                <a:cs typeface="Verdana"/>
              </a:rPr>
              <a:t>each </a:t>
            </a:r>
            <a:r>
              <a:rPr sz="1400" spc="5" dirty="0">
                <a:latin typeface="Cambria" pitchFamily="18" charset="0"/>
                <a:ea typeface="Cambria" pitchFamily="18" charset="0"/>
                <a:cs typeface="Verdana"/>
              </a:rPr>
              <a:t> </a:t>
            </a:r>
            <a:r>
              <a:rPr sz="1400" spc="-5" dirty="0">
                <a:latin typeface="Cambria" pitchFamily="18" charset="0"/>
                <a:ea typeface="Cambria" pitchFamily="18" charset="0"/>
                <a:cs typeface="Verdana"/>
              </a:rPr>
              <a:t>specific movie. </a:t>
            </a:r>
            <a:r>
              <a:rPr sz="1400" spc="-10" dirty="0">
                <a:latin typeface="Cambria" pitchFamily="18" charset="0"/>
                <a:ea typeface="Cambria" pitchFamily="18" charset="0"/>
                <a:cs typeface="Verdana"/>
              </a:rPr>
              <a:t>So, </a:t>
            </a:r>
            <a:r>
              <a:rPr sz="1400" spc="-5" dirty="0">
                <a:latin typeface="Cambria" pitchFamily="18" charset="0"/>
                <a:ea typeface="Cambria" pitchFamily="18" charset="0"/>
                <a:cs typeface="Verdana"/>
              </a:rPr>
              <a:t>we can't </a:t>
            </a:r>
            <a:r>
              <a:rPr sz="1400" spc="-10" dirty="0">
                <a:latin typeface="Cambria" pitchFamily="18" charset="0"/>
                <a:ea typeface="Cambria" pitchFamily="18" charset="0"/>
                <a:cs typeface="Verdana"/>
              </a:rPr>
              <a:t>impute any null </a:t>
            </a:r>
            <a:r>
              <a:rPr sz="1400" spc="-5" dirty="0">
                <a:latin typeface="Cambria" pitchFamily="18" charset="0"/>
                <a:ea typeface="Cambria" pitchFamily="18" charset="0"/>
                <a:cs typeface="Verdana"/>
              </a:rPr>
              <a:t> </a:t>
            </a:r>
            <a:r>
              <a:rPr sz="1400" spc="-10" dirty="0">
                <a:latin typeface="Cambria" pitchFamily="18" charset="0"/>
                <a:ea typeface="Cambria" pitchFamily="18" charset="0"/>
                <a:cs typeface="Verdana"/>
              </a:rPr>
              <a:t>values </a:t>
            </a:r>
            <a:r>
              <a:rPr sz="1400" spc="-5" dirty="0">
                <a:latin typeface="Cambria" pitchFamily="18" charset="0"/>
                <a:ea typeface="Cambria" pitchFamily="18" charset="0"/>
                <a:cs typeface="Verdana"/>
              </a:rPr>
              <a:t>with using </a:t>
            </a:r>
            <a:r>
              <a:rPr sz="1400" spc="-10" dirty="0">
                <a:latin typeface="Cambria" pitchFamily="18" charset="0"/>
                <a:ea typeface="Cambria" pitchFamily="18" charset="0"/>
                <a:cs typeface="Verdana"/>
              </a:rPr>
              <a:t>any </a:t>
            </a:r>
            <a:r>
              <a:rPr sz="1400" spc="-5" dirty="0">
                <a:latin typeface="Cambria" pitchFamily="18" charset="0"/>
                <a:ea typeface="Cambria" pitchFamily="18" charset="0"/>
                <a:cs typeface="Verdana"/>
              </a:rPr>
              <a:t>method. </a:t>
            </a:r>
            <a:r>
              <a:rPr sz="1400" spc="-10" dirty="0">
                <a:latin typeface="Cambria" pitchFamily="18" charset="0"/>
                <a:ea typeface="Cambria" pitchFamily="18" charset="0"/>
                <a:cs typeface="Verdana"/>
              </a:rPr>
              <a:t>Also, </a:t>
            </a:r>
            <a:r>
              <a:rPr sz="1400" spc="-5" dirty="0">
                <a:latin typeface="Cambria" pitchFamily="18" charset="0"/>
                <a:ea typeface="Cambria" pitchFamily="18" charset="0"/>
                <a:cs typeface="Verdana"/>
              </a:rPr>
              <a:t>we don't </a:t>
            </a:r>
            <a:r>
              <a:rPr sz="1400" spc="-409" dirty="0">
                <a:latin typeface="Cambria" pitchFamily="18" charset="0"/>
                <a:ea typeface="Cambria" pitchFamily="18" charset="0"/>
                <a:cs typeface="Verdana"/>
              </a:rPr>
              <a:t> </a:t>
            </a:r>
            <a:r>
              <a:rPr sz="1400" spc="-5" dirty="0">
                <a:latin typeface="Cambria" pitchFamily="18" charset="0"/>
                <a:ea typeface="Cambria" pitchFamily="18" charset="0"/>
                <a:cs typeface="Verdana"/>
              </a:rPr>
              <a:t>want to lose </a:t>
            </a:r>
            <a:r>
              <a:rPr sz="1400" spc="-10" dirty="0">
                <a:latin typeface="Cambria" pitchFamily="18" charset="0"/>
                <a:ea typeface="Cambria" pitchFamily="18" charset="0"/>
                <a:cs typeface="Verdana"/>
              </a:rPr>
              <a:t>any </a:t>
            </a:r>
            <a:r>
              <a:rPr sz="1400" spc="-5" dirty="0">
                <a:latin typeface="Cambria" pitchFamily="18" charset="0"/>
                <a:ea typeface="Cambria" pitchFamily="18" charset="0"/>
                <a:cs typeface="Verdana"/>
              </a:rPr>
              <a:t>data since the data size is </a:t>
            </a:r>
            <a:r>
              <a:rPr sz="1400" dirty="0">
                <a:latin typeface="Cambria" pitchFamily="18" charset="0"/>
                <a:ea typeface="Cambria" pitchFamily="18" charset="0"/>
                <a:cs typeface="Verdana"/>
              </a:rPr>
              <a:t> </a:t>
            </a:r>
            <a:r>
              <a:rPr sz="1400" spc="-5" dirty="0">
                <a:latin typeface="Cambria" pitchFamily="18" charset="0"/>
                <a:ea typeface="Cambria" pitchFamily="18" charset="0"/>
                <a:cs typeface="Verdana"/>
              </a:rPr>
              <a:t>small</a:t>
            </a:r>
            <a:r>
              <a:rPr sz="1400" spc="-40" dirty="0">
                <a:latin typeface="Cambria" pitchFamily="18" charset="0"/>
                <a:ea typeface="Cambria" pitchFamily="18" charset="0"/>
                <a:cs typeface="Verdana"/>
              </a:rPr>
              <a:t> </a:t>
            </a:r>
            <a:r>
              <a:rPr sz="1400" dirty="0">
                <a:latin typeface="Cambria" pitchFamily="18" charset="0"/>
                <a:ea typeface="Cambria" pitchFamily="18" charset="0"/>
                <a:cs typeface="Verdana"/>
              </a:rPr>
              <a:t>for</a:t>
            </a:r>
            <a:r>
              <a:rPr sz="1400" spc="-10" dirty="0">
                <a:latin typeface="Cambria" pitchFamily="18" charset="0"/>
                <a:ea typeface="Cambria" pitchFamily="18" charset="0"/>
                <a:cs typeface="Verdana"/>
              </a:rPr>
              <a:t> </a:t>
            </a:r>
            <a:r>
              <a:rPr sz="1400" spc="-5" dirty="0">
                <a:latin typeface="Cambria" pitchFamily="18" charset="0"/>
                <a:ea typeface="Cambria" pitchFamily="18" charset="0"/>
                <a:cs typeface="Verdana"/>
              </a:rPr>
              <a:t>that</a:t>
            </a:r>
            <a:r>
              <a:rPr sz="1400" spc="-10" dirty="0">
                <a:latin typeface="Cambria" pitchFamily="18" charset="0"/>
                <a:ea typeface="Cambria" pitchFamily="18" charset="0"/>
                <a:cs typeface="Verdana"/>
              </a:rPr>
              <a:t> </a:t>
            </a:r>
            <a:r>
              <a:rPr sz="1400" dirty="0">
                <a:latin typeface="Cambria" pitchFamily="18" charset="0"/>
                <a:ea typeface="Cambria" pitchFamily="18" charset="0"/>
                <a:cs typeface="Verdana"/>
              </a:rPr>
              <a:t>reason.</a:t>
            </a:r>
            <a:endParaRPr sz="1400">
              <a:latin typeface="Cambria" pitchFamily="18" charset="0"/>
              <a:ea typeface="Cambria" pitchFamily="18" charset="0"/>
              <a:cs typeface="Verdana"/>
            </a:endParaRPr>
          </a:p>
          <a:p>
            <a:pPr marL="184785" marR="8890" indent="-172720">
              <a:lnSpc>
                <a:spcPct val="100000"/>
              </a:lnSpc>
              <a:spcBef>
                <a:spcPts val="1205"/>
              </a:spcBef>
              <a:buFont typeface="Arial MT"/>
              <a:buChar char="•"/>
              <a:tabLst>
                <a:tab pos="185420" algn="l"/>
              </a:tabLst>
            </a:pPr>
            <a:r>
              <a:rPr sz="1400" spc="-5" dirty="0">
                <a:latin typeface="Cambria" pitchFamily="18" charset="0"/>
                <a:ea typeface="Cambria" pitchFamily="18" charset="0"/>
                <a:cs typeface="Verdana"/>
              </a:rPr>
              <a:t>The null </a:t>
            </a:r>
            <a:r>
              <a:rPr sz="1400" spc="-10" dirty="0">
                <a:latin typeface="Cambria" pitchFamily="18" charset="0"/>
                <a:ea typeface="Cambria" pitchFamily="18" charset="0"/>
                <a:cs typeface="Verdana"/>
              </a:rPr>
              <a:t>values </a:t>
            </a:r>
            <a:r>
              <a:rPr sz="1400" spc="-5" dirty="0">
                <a:latin typeface="Cambria" pitchFamily="18" charset="0"/>
                <a:ea typeface="Cambria" pitchFamily="18" charset="0"/>
                <a:cs typeface="Verdana"/>
              </a:rPr>
              <a:t>in the </a:t>
            </a:r>
            <a:r>
              <a:rPr sz="1400" spc="-25" dirty="0">
                <a:latin typeface="Cambria" pitchFamily="18" charset="0"/>
                <a:ea typeface="Cambria" pitchFamily="18" charset="0"/>
                <a:cs typeface="Verdana"/>
              </a:rPr>
              <a:t>director, </a:t>
            </a:r>
            <a:r>
              <a:rPr sz="1400" spc="-5" dirty="0">
                <a:latin typeface="Cambria" pitchFamily="18" charset="0"/>
                <a:ea typeface="Cambria" pitchFamily="18" charset="0"/>
                <a:cs typeface="Verdana"/>
              </a:rPr>
              <a:t>cast, and </a:t>
            </a:r>
            <a:r>
              <a:rPr sz="1400" dirty="0">
                <a:latin typeface="Cambria" pitchFamily="18" charset="0"/>
                <a:ea typeface="Cambria" pitchFamily="18" charset="0"/>
                <a:cs typeface="Verdana"/>
              </a:rPr>
              <a:t> </a:t>
            </a:r>
            <a:r>
              <a:rPr sz="1400" spc="-5" dirty="0">
                <a:latin typeface="Cambria" pitchFamily="18" charset="0"/>
                <a:ea typeface="Cambria" pitchFamily="18" charset="0"/>
                <a:cs typeface="Verdana"/>
              </a:rPr>
              <a:t>country</a:t>
            </a:r>
            <a:r>
              <a:rPr sz="1400" spc="-30" dirty="0">
                <a:latin typeface="Cambria" pitchFamily="18" charset="0"/>
                <a:ea typeface="Cambria" pitchFamily="18" charset="0"/>
                <a:cs typeface="Verdana"/>
              </a:rPr>
              <a:t> </a:t>
            </a:r>
            <a:r>
              <a:rPr sz="1400" spc="-5" dirty="0">
                <a:latin typeface="Cambria" pitchFamily="18" charset="0"/>
                <a:ea typeface="Cambria" pitchFamily="18" charset="0"/>
                <a:cs typeface="Verdana"/>
              </a:rPr>
              <a:t>attributes</a:t>
            </a:r>
            <a:r>
              <a:rPr sz="1400" spc="-10" dirty="0">
                <a:latin typeface="Cambria" pitchFamily="18" charset="0"/>
                <a:ea typeface="Cambria" pitchFamily="18" charset="0"/>
                <a:cs typeface="Verdana"/>
              </a:rPr>
              <a:t> </a:t>
            </a:r>
            <a:r>
              <a:rPr sz="1400" spc="-5" dirty="0">
                <a:latin typeface="Cambria" pitchFamily="18" charset="0"/>
                <a:ea typeface="Cambria" pitchFamily="18" charset="0"/>
                <a:cs typeface="Verdana"/>
              </a:rPr>
              <a:t>can</a:t>
            </a:r>
            <a:r>
              <a:rPr sz="1400" spc="-20" dirty="0">
                <a:latin typeface="Cambria" pitchFamily="18" charset="0"/>
                <a:ea typeface="Cambria" pitchFamily="18" charset="0"/>
                <a:cs typeface="Verdana"/>
              </a:rPr>
              <a:t> </a:t>
            </a:r>
            <a:r>
              <a:rPr sz="1400" spc="-5" dirty="0">
                <a:latin typeface="Cambria" pitchFamily="18" charset="0"/>
                <a:ea typeface="Cambria" pitchFamily="18" charset="0"/>
                <a:cs typeface="Verdana"/>
              </a:rPr>
              <a:t>be replaced</a:t>
            </a:r>
            <a:r>
              <a:rPr sz="1400" spc="-45" dirty="0">
                <a:latin typeface="Cambria" pitchFamily="18" charset="0"/>
                <a:ea typeface="Cambria" pitchFamily="18" charset="0"/>
                <a:cs typeface="Verdana"/>
              </a:rPr>
              <a:t> </a:t>
            </a:r>
            <a:r>
              <a:rPr sz="1400" spc="-5" dirty="0">
                <a:latin typeface="Cambria" pitchFamily="18" charset="0"/>
                <a:ea typeface="Cambria" pitchFamily="18" charset="0"/>
                <a:cs typeface="Verdana"/>
              </a:rPr>
              <a:t>with</a:t>
            </a:r>
            <a:r>
              <a:rPr sz="1400" dirty="0">
                <a:latin typeface="Cambria" pitchFamily="18" charset="0"/>
                <a:ea typeface="Cambria" pitchFamily="18" charset="0"/>
                <a:cs typeface="Verdana"/>
              </a:rPr>
              <a:t> </a:t>
            </a:r>
            <a:r>
              <a:rPr sz="1400" spc="-5" dirty="0">
                <a:latin typeface="Cambria" pitchFamily="18" charset="0"/>
                <a:ea typeface="Cambria" pitchFamily="18" charset="0"/>
                <a:cs typeface="Verdana"/>
              </a:rPr>
              <a:t>'empty </a:t>
            </a:r>
            <a:r>
              <a:rPr sz="1400" spc="-409" dirty="0">
                <a:latin typeface="Cambria" pitchFamily="18" charset="0"/>
                <a:ea typeface="Cambria" pitchFamily="18" charset="0"/>
                <a:cs typeface="Verdana"/>
              </a:rPr>
              <a:t> </a:t>
            </a:r>
            <a:r>
              <a:rPr sz="1400" spc="-20" dirty="0">
                <a:latin typeface="Cambria" pitchFamily="18" charset="0"/>
                <a:ea typeface="Cambria" pitchFamily="18" charset="0"/>
                <a:cs typeface="Verdana"/>
              </a:rPr>
              <a:t>string’.</a:t>
            </a:r>
            <a:endParaRPr sz="1400">
              <a:latin typeface="Cambria" pitchFamily="18" charset="0"/>
              <a:ea typeface="Cambria" pitchFamily="18" charset="0"/>
              <a:cs typeface="Verdana"/>
            </a:endParaRPr>
          </a:p>
          <a:p>
            <a:pPr>
              <a:lnSpc>
                <a:spcPct val="100000"/>
              </a:lnSpc>
              <a:spcBef>
                <a:spcPts val="40"/>
              </a:spcBef>
              <a:buClr>
                <a:srgbClr val="006FC0"/>
              </a:buClr>
              <a:buFont typeface="Arial MT"/>
              <a:buChar char="•"/>
            </a:pPr>
            <a:endParaRPr sz="1400">
              <a:latin typeface="Cambria" pitchFamily="18" charset="0"/>
              <a:ea typeface="Cambria" pitchFamily="18" charset="0"/>
              <a:cs typeface="Verdana"/>
            </a:endParaRPr>
          </a:p>
          <a:p>
            <a:pPr marL="184785" marR="5080" indent="-172720">
              <a:lnSpc>
                <a:spcPct val="100000"/>
              </a:lnSpc>
              <a:buFont typeface="Arial MT"/>
              <a:buChar char="•"/>
              <a:tabLst>
                <a:tab pos="185420" algn="l"/>
              </a:tabLst>
            </a:pPr>
            <a:r>
              <a:rPr sz="1400" spc="-5" dirty="0">
                <a:latin typeface="Cambria" pitchFamily="18" charset="0"/>
                <a:ea typeface="Cambria" pitchFamily="18" charset="0"/>
                <a:cs typeface="Verdana"/>
              </a:rPr>
              <a:t>Small</a:t>
            </a:r>
            <a:r>
              <a:rPr sz="1400" spc="-30" dirty="0">
                <a:latin typeface="Cambria" pitchFamily="18" charset="0"/>
                <a:ea typeface="Cambria" pitchFamily="18" charset="0"/>
                <a:cs typeface="Verdana"/>
              </a:rPr>
              <a:t> </a:t>
            </a:r>
            <a:r>
              <a:rPr sz="1400" spc="-5" dirty="0">
                <a:latin typeface="Cambria" pitchFamily="18" charset="0"/>
                <a:ea typeface="Cambria" pitchFamily="18" charset="0"/>
                <a:cs typeface="Verdana"/>
              </a:rPr>
              <a:t>amount</a:t>
            </a:r>
            <a:r>
              <a:rPr sz="1400" spc="-25" dirty="0">
                <a:latin typeface="Cambria" pitchFamily="18" charset="0"/>
                <a:ea typeface="Cambria" pitchFamily="18" charset="0"/>
                <a:cs typeface="Verdana"/>
              </a:rPr>
              <a:t> </a:t>
            </a:r>
            <a:r>
              <a:rPr sz="1400" dirty="0">
                <a:latin typeface="Cambria" pitchFamily="18" charset="0"/>
                <a:ea typeface="Cambria" pitchFamily="18" charset="0"/>
                <a:cs typeface="Verdana"/>
              </a:rPr>
              <a:t>of</a:t>
            </a:r>
            <a:r>
              <a:rPr sz="1400" spc="-25" dirty="0">
                <a:latin typeface="Cambria" pitchFamily="18" charset="0"/>
                <a:ea typeface="Cambria" pitchFamily="18" charset="0"/>
                <a:cs typeface="Verdana"/>
              </a:rPr>
              <a:t> </a:t>
            </a:r>
            <a:r>
              <a:rPr sz="1400" spc="-5" dirty="0">
                <a:latin typeface="Cambria" pitchFamily="18" charset="0"/>
                <a:ea typeface="Cambria" pitchFamily="18" charset="0"/>
                <a:cs typeface="Verdana"/>
              </a:rPr>
              <a:t>null</a:t>
            </a:r>
            <a:r>
              <a:rPr sz="1400" spc="-15" dirty="0">
                <a:latin typeface="Cambria" pitchFamily="18" charset="0"/>
                <a:ea typeface="Cambria" pitchFamily="18" charset="0"/>
                <a:cs typeface="Verdana"/>
              </a:rPr>
              <a:t> </a:t>
            </a:r>
            <a:r>
              <a:rPr sz="1400" spc="-10" dirty="0">
                <a:latin typeface="Cambria" pitchFamily="18" charset="0"/>
                <a:ea typeface="Cambria" pitchFamily="18" charset="0"/>
                <a:cs typeface="Verdana"/>
              </a:rPr>
              <a:t>value</a:t>
            </a:r>
            <a:r>
              <a:rPr sz="1400" spc="-30" dirty="0">
                <a:latin typeface="Cambria" pitchFamily="18" charset="0"/>
                <a:ea typeface="Cambria" pitchFamily="18" charset="0"/>
                <a:cs typeface="Verdana"/>
              </a:rPr>
              <a:t> </a:t>
            </a:r>
            <a:r>
              <a:rPr sz="1400" spc="-5" dirty="0">
                <a:latin typeface="Cambria" pitchFamily="18" charset="0"/>
                <a:ea typeface="Cambria" pitchFamily="18" charset="0"/>
                <a:cs typeface="Verdana"/>
              </a:rPr>
              <a:t>percentage</a:t>
            </a:r>
            <a:r>
              <a:rPr sz="1400" spc="-35" dirty="0">
                <a:latin typeface="Cambria" pitchFamily="18" charset="0"/>
                <a:ea typeface="Cambria" pitchFamily="18" charset="0"/>
                <a:cs typeface="Verdana"/>
              </a:rPr>
              <a:t> </a:t>
            </a:r>
            <a:r>
              <a:rPr sz="1400" dirty="0">
                <a:latin typeface="Cambria" pitchFamily="18" charset="0"/>
                <a:ea typeface="Cambria" pitchFamily="18" charset="0"/>
                <a:cs typeface="Verdana"/>
              </a:rPr>
              <a:t>present </a:t>
            </a:r>
            <a:r>
              <a:rPr sz="1400" spc="-409" dirty="0">
                <a:latin typeface="Cambria" pitchFamily="18" charset="0"/>
                <a:ea typeface="Cambria" pitchFamily="18" charset="0"/>
                <a:cs typeface="Verdana"/>
              </a:rPr>
              <a:t> </a:t>
            </a:r>
            <a:r>
              <a:rPr sz="1400" spc="-5" dirty="0">
                <a:latin typeface="Cambria" pitchFamily="18" charset="0"/>
                <a:ea typeface="Cambria" pitchFamily="18" charset="0"/>
                <a:cs typeface="Verdana"/>
              </a:rPr>
              <a:t>in </a:t>
            </a:r>
            <a:r>
              <a:rPr sz="1400" spc="-10" dirty="0">
                <a:latin typeface="Cambria" pitchFamily="18" charset="0"/>
                <a:ea typeface="Cambria" pitchFamily="18" charset="0"/>
                <a:cs typeface="Verdana"/>
              </a:rPr>
              <a:t>rating </a:t>
            </a:r>
            <a:r>
              <a:rPr sz="1400" spc="-5" dirty="0">
                <a:latin typeface="Cambria" pitchFamily="18" charset="0"/>
                <a:ea typeface="Cambria" pitchFamily="18" charset="0"/>
                <a:cs typeface="Verdana"/>
              </a:rPr>
              <a:t>and date_added column, if we </a:t>
            </a:r>
            <a:r>
              <a:rPr sz="1400" dirty="0">
                <a:latin typeface="Cambria" pitchFamily="18" charset="0"/>
                <a:ea typeface="Cambria" pitchFamily="18" charset="0"/>
                <a:cs typeface="Verdana"/>
              </a:rPr>
              <a:t>drop </a:t>
            </a:r>
            <a:r>
              <a:rPr sz="1400" spc="5" dirty="0">
                <a:latin typeface="Cambria" pitchFamily="18" charset="0"/>
                <a:ea typeface="Cambria" pitchFamily="18" charset="0"/>
                <a:cs typeface="Verdana"/>
              </a:rPr>
              <a:t> </a:t>
            </a:r>
            <a:r>
              <a:rPr sz="1400" spc="-5" dirty="0">
                <a:latin typeface="Cambria" pitchFamily="18" charset="0"/>
                <a:ea typeface="Cambria" pitchFamily="18" charset="0"/>
                <a:cs typeface="Verdana"/>
              </a:rPr>
              <a:t>these nan </a:t>
            </a:r>
            <a:r>
              <a:rPr sz="1400" spc="-10" dirty="0">
                <a:latin typeface="Cambria" pitchFamily="18" charset="0"/>
                <a:ea typeface="Cambria" pitchFamily="18" charset="0"/>
                <a:cs typeface="Verdana"/>
              </a:rPr>
              <a:t>values </a:t>
            </a:r>
            <a:r>
              <a:rPr sz="1400" spc="-5" dirty="0">
                <a:latin typeface="Cambria" pitchFamily="18" charset="0"/>
                <a:ea typeface="Cambria" pitchFamily="18" charset="0"/>
                <a:cs typeface="Verdana"/>
              </a:rPr>
              <a:t>it will not affect that much </a:t>
            </a:r>
            <a:r>
              <a:rPr sz="1400" dirty="0">
                <a:latin typeface="Cambria" pitchFamily="18" charset="0"/>
                <a:ea typeface="Cambria" pitchFamily="18" charset="0"/>
                <a:cs typeface="Verdana"/>
              </a:rPr>
              <a:t> </a:t>
            </a:r>
            <a:r>
              <a:rPr sz="1400" spc="-5" dirty="0">
                <a:latin typeface="Cambria" pitchFamily="18" charset="0"/>
                <a:ea typeface="Cambria" pitchFamily="18" charset="0"/>
                <a:cs typeface="Verdana"/>
              </a:rPr>
              <a:t>while </a:t>
            </a:r>
            <a:r>
              <a:rPr sz="1400" spc="-10" dirty="0">
                <a:latin typeface="Cambria" pitchFamily="18" charset="0"/>
                <a:ea typeface="Cambria" pitchFamily="18" charset="0"/>
                <a:cs typeface="Verdana"/>
              </a:rPr>
              <a:t>building </a:t>
            </a:r>
            <a:r>
              <a:rPr sz="1400" spc="-5" dirty="0">
                <a:latin typeface="Cambria" pitchFamily="18" charset="0"/>
                <a:ea typeface="Cambria" pitchFamily="18" charset="0"/>
                <a:cs typeface="Verdana"/>
              </a:rPr>
              <a:t>the model. </a:t>
            </a:r>
            <a:r>
              <a:rPr sz="1400" spc="-10" dirty="0">
                <a:latin typeface="Cambria" pitchFamily="18" charset="0"/>
                <a:ea typeface="Cambria" pitchFamily="18" charset="0"/>
                <a:cs typeface="Verdana"/>
              </a:rPr>
              <a:t>So, </a:t>
            </a:r>
            <a:r>
              <a:rPr sz="1400" spc="-5" dirty="0">
                <a:latin typeface="Cambria" pitchFamily="18" charset="0"/>
                <a:ea typeface="Cambria" pitchFamily="18" charset="0"/>
                <a:cs typeface="Verdana"/>
              </a:rPr>
              <a:t>we simply </a:t>
            </a:r>
            <a:r>
              <a:rPr sz="1400" dirty="0">
                <a:latin typeface="Cambria" pitchFamily="18" charset="0"/>
                <a:ea typeface="Cambria" pitchFamily="18" charset="0"/>
                <a:cs typeface="Verdana"/>
              </a:rPr>
              <a:t>drop </a:t>
            </a:r>
            <a:r>
              <a:rPr sz="1400" spc="5" dirty="0">
                <a:latin typeface="Cambria" pitchFamily="18" charset="0"/>
                <a:ea typeface="Cambria" pitchFamily="18" charset="0"/>
                <a:cs typeface="Verdana"/>
              </a:rPr>
              <a:t> </a:t>
            </a:r>
            <a:r>
              <a:rPr sz="1400" spc="-5" dirty="0">
                <a:latin typeface="Cambria" pitchFamily="18" charset="0"/>
                <a:ea typeface="Cambria" pitchFamily="18" charset="0"/>
                <a:cs typeface="Verdana"/>
              </a:rPr>
              <a:t>the nan </a:t>
            </a:r>
            <a:r>
              <a:rPr sz="1400" spc="-10" dirty="0">
                <a:latin typeface="Cambria" pitchFamily="18" charset="0"/>
                <a:ea typeface="Cambria" pitchFamily="18" charset="0"/>
                <a:cs typeface="Verdana"/>
              </a:rPr>
              <a:t>value </a:t>
            </a:r>
            <a:r>
              <a:rPr sz="1400" dirty="0">
                <a:latin typeface="Cambria" pitchFamily="18" charset="0"/>
                <a:ea typeface="Cambria" pitchFamily="18" charset="0"/>
                <a:cs typeface="Verdana"/>
              </a:rPr>
              <a:t>present </a:t>
            </a:r>
            <a:r>
              <a:rPr sz="1400" spc="-5" dirty="0">
                <a:latin typeface="Cambria" pitchFamily="18" charset="0"/>
                <a:ea typeface="Cambria" pitchFamily="18" charset="0"/>
                <a:cs typeface="Verdana"/>
              </a:rPr>
              <a:t>in </a:t>
            </a:r>
            <a:r>
              <a:rPr sz="1400" spc="-10" dirty="0">
                <a:latin typeface="Cambria" pitchFamily="18" charset="0"/>
                <a:ea typeface="Cambria" pitchFamily="18" charset="0"/>
                <a:cs typeface="Verdana"/>
              </a:rPr>
              <a:t>rating </a:t>
            </a:r>
            <a:r>
              <a:rPr sz="1400" spc="-5" dirty="0">
                <a:latin typeface="Cambria" pitchFamily="18" charset="0"/>
                <a:ea typeface="Cambria" pitchFamily="18" charset="0"/>
                <a:cs typeface="Verdana"/>
              </a:rPr>
              <a:t>and </a:t>
            </a:r>
            <a:r>
              <a:rPr sz="1400" dirty="0">
                <a:latin typeface="Cambria" pitchFamily="18" charset="0"/>
                <a:ea typeface="Cambria" pitchFamily="18" charset="0"/>
                <a:cs typeface="Verdana"/>
              </a:rPr>
              <a:t> </a:t>
            </a:r>
            <a:r>
              <a:rPr sz="1400" spc="-5" dirty="0">
                <a:latin typeface="Cambria" pitchFamily="18" charset="0"/>
                <a:ea typeface="Cambria" pitchFamily="18" charset="0"/>
                <a:cs typeface="Verdana"/>
              </a:rPr>
              <a:t>date_added</a:t>
            </a:r>
            <a:r>
              <a:rPr sz="1400" spc="-35" dirty="0">
                <a:latin typeface="Cambria" pitchFamily="18" charset="0"/>
                <a:ea typeface="Cambria" pitchFamily="18" charset="0"/>
                <a:cs typeface="Verdana"/>
              </a:rPr>
              <a:t> </a:t>
            </a:r>
            <a:r>
              <a:rPr sz="1400" spc="-5" dirty="0">
                <a:latin typeface="Cambria" pitchFamily="18" charset="0"/>
                <a:ea typeface="Cambria" pitchFamily="18" charset="0"/>
                <a:cs typeface="Verdana"/>
              </a:rPr>
              <a:t>columns.</a:t>
            </a:r>
            <a:endParaRPr sz="1400">
              <a:latin typeface="Cambria" pitchFamily="18" charset="0"/>
              <a:ea typeface="Cambria" pitchFamily="18" charset="0"/>
              <a:cs typeface="Verdana"/>
            </a:endParaRPr>
          </a:p>
        </p:txBody>
      </p:sp>
      <p:grpSp>
        <p:nvGrpSpPr>
          <p:cNvPr id="5" name="object 5"/>
          <p:cNvGrpSpPr/>
          <p:nvPr/>
        </p:nvGrpSpPr>
        <p:grpSpPr>
          <a:xfrm>
            <a:off x="-4762" y="0"/>
            <a:ext cx="9153525" cy="24765"/>
            <a:chOff x="-4762" y="0"/>
            <a:chExt cx="9153525" cy="24765"/>
          </a:xfrm>
        </p:grpSpPr>
        <p:sp>
          <p:nvSpPr>
            <p:cNvPr id="6" name="object 6"/>
            <p:cNvSpPr/>
            <p:nvPr/>
          </p:nvSpPr>
          <p:spPr>
            <a:xfrm>
              <a:off x="0" y="0"/>
              <a:ext cx="9144000" cy="15240"/>
            </a:xfrm>
            <a:custGeom>
              <a:avLst/>
              <a:gdLst/>
              <a:ahLst/>
              <a:cxnLst/>
              <a:rect l="l" t="t" r="r" b="b"/>
              <a:pathLst>
                <a:path w="9144000" h="15240">
                  <a:moveTo>
                    <a:pt x="9144000" y="0"/>
                  </a:moveTo>
                  <a:lnTo>
                    <a:pt x="0" y="0"/>
                  </a:lnTo>
                  <a:lnTo>
                    <a:pt x="0" y="15239"/>
                  </a:lnTo>
                  <a:lnTo>
                    <a:pt x="9144000" y="15239"/>
                  </a:lnTo>
                  <a:lnTo>
                    <a:pt x="9144000" y="0"/>
                  </a:lnTo>
                  <a:close/>
                </a:path>
              </a:pathLst>
            </a:custGeom>
            <a:solidFill>
              <a:srgbClr val="000000"/>
            </a:solidFill>
          </p:spPr>
          <p:txBody>
            <a:bodyPr wrap="square" lIns="0" tIns="0" rIns="0" bIns="0" rtlCol="0"/>
            <a:lstStyle/>
            <a:p>
              <a:endParaRPr/>
            </a:p>
          </p:txBody>
        </p:sp>
        <p:sp>
          <p:nvSpPr>
            <p:cNvPr id="7" name="object 7"/>
            <p:cNvSpPr/>
            <p:nvPr/>
          </p:nvSpPr>
          <p:spPr>
            <a:xfrm>
              <a:off x="0" y="0"/>
              <a:ext cx="9144000" cy="15240"/>
            </a:xfrm>
            <a:custGeom>
              <a:avLst/>
              <a:gdLst/>
              <a:ahLst/>
              <a:cxnLst/>
              <a:rect l="l" t="t" r="r" b="b"/>
              <a:pathLst>
                <a:path w="9144000" h="15240">
                  <a:moveTo>
                    <a:pt x="0" y="15239"/>
                  </a:moveTo>
                  <a:lnTo>
                    <a:pt x="9144000" y="15239"/>
                  </a:lnTo>
                  <a:lnTo>
                    <a:pt x="9144000" y="0"/>
                  </a:lnTo>
                  <a:lnTo>
                    <a:pt x="0" y="0"/>
                  </a:lnTo>
                  <a:lnTo>
                    <a:pt x="0" y="15239"/>
                  </a:lnTo>
                  <a:close/>
                </a:path>
              </a:pathLst>
            </a:custGeom>
            <a:ln w="9525">
              <a:solidFill>
                <a:srgbClr val="000000"/>
              </a:solidFill>
            </a:ln>
          </p:spPr>
          <p:txBody>
            <a:bodyPr wrap="square" lIns="0" tIns="0" rIns="0" bIns="0" rtlCol="0"/>
            <a:lstStyle/>
            <a:p>
              <a:endParaRPr/>
            </a:p>
          </p:txBody>
        </p:sp>
      </p:grpSp>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6246" y="1005840"/>
            <a:ext cx="2490354" cy="18184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38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3005768"/>
            <a:ext cx="2771140" cy="20783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object 3"/>
          <p:cNvSpPr/>
          <p:nvPr/>
        </p:nvSpPr>
        <p:spPr>
          <a:xfrm>
            <a:off x="0" y="763905"/>
            <a:ext cx="9144000" cy="55245"/>
          </a:xfrm>
          <a:custGeom>
            <a:avLst/>
            <a:gdLst/>
            <a:ahLst/>
            <a:cxnLst/>
            <a:rect l="l" t="t" r="r" b="b"/>
            <a:pathLst>
              <a:path w="9144000" h="643889">
                <a:moveTo>
                  <a:pt x="0" y="0"/>
                </a:moveTo>
                <a:lnTo>
                  <a:pt x="9143999" y="0"/>
                </a:lnTo>
                <a:lnTo>
                  <a:pt x="9143999" y="643699"/>
                </a:lnTo>
                <a:lnTo>
                  <a:pt x="0" y="643699"/>
                </a:lnTo>
                <a:lnTo>
                  <a:pt x="0" y="0"/>
                </a:lnTo>
                <a:close/>
              </a:path>
            </a:pathLst>
          </a:custGeom>
          <a:solidFill>
            <a:srgbClr val="C00000"/>
          </a:solidFill>
        </p:spPr>
        <p:txBody>
          <a:bodyPr wrap="square" lIns="0" tIns="0" rIns="0" bIns="0" rtlCol="0"/>
          <a:lstStyle/>
          <a:p>
            <a:endParaRPr/>
          </a:p>
        </p:txBody>
      </p:sp>
    </p:spTree>
    <p:extLst>
      <p:ext uri="{BB962C8B-B14F-4D97-AF65-F5344CB8AC3E}">
        <p14:creationId xmlns:p14="http://schemas.microsoft.com/office/powerpoint/2010/main" val="4177319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2925</TotalTime>
  <Words>2594</Words>
  <Application>Microsoft Office PowerPoint</Application>
  <PresentationFormat>On-screen Show (16:9)</PresentationFormat>
  <Paragraphs>162</Paragraphs>
  <Slides>32</Slides>
  <Notes>4</Notes>
  <HiddenSlides>0</HiddenSlides>
  <MMClips>0</MMClips>
  <ScaleCrop>false</ScaleCrop>
  <HeadingPairs>
    <vt:vector size="4" baseType="variant">
      <vt:variant>
        <vt:lpstr>Theme</vt:lpstr>
      </vt:variant>
      <vt:variant>
        <vt:i4>1</vt:i4>
      </vt:variant>
      <vt:variant>
        <vt:lpstr>Slide Titles</vt:lpstr>
      </vt:variant>
      <vt:variant>
        <vt:i4>32</vt:i4>
      </vt:variant>
    </vt:vector>
  </HeadingPairs>
  <TitlesOfParts>
    <vt:vector size="33" baseType="lpstr">
      <vt:lpstr>Office Theme</vt:lpstr>
      <vt:lpstr>PowerPoint Presentation</vt:lpstr>
      <vt:lpstr>Contents:</vt:lpstr>
      <vt:lpstr>Introduction:</vt:lpstr>
      <vt:lpstr>Problem Statement</vt:lpstr>
      <vt:lpstr>PowerPoint Presentation</vt:lpstr>
      <vt:lpstr>DATA PIPELINE:</vt:lpstr>
      <vt:lpstr>PowerPoint Presentation</vt:lpstr>
      <vt:lpstr>ATTRIBUTE INFORMATION:</vt:lpstr>
      <vt:lpstr>Null Values Treatment:</vt:lpstr>
      <vt:lpstr>Netflix Content</vt:lpstr>
      <vt:lpstr>Netflix Ratings</vt:lpstr>
      <vt:lpstr>Netflix Release  year</vt:lpstr>
      <vt:lpstr>Netflix Release year</vt:lpstr>
      <vt:lpstr>Netflix Release Month</vt:lpstr>
      <vt:lpstr>Netflix Genres</vt:lpstr>
      <vt:lpstr>Netflix Duration</vt:lpstr>
      <vt:lpstr>Netflix country wise</vt:lpstr>
      <vt:lpstr>Handling Outliers</vt:lpstr>
      <vt:lpstr>Data Preprocessing</vt:lpstr>
      <vt:lpstr>Data Preprocessing</vt:lpstr>
      <vt:lpstr>Dimensionality reduction using PCA</vt:lpstr>
      <vt:lpstr>K-Means Clustering</vt:lpstr>
      <vt:lpstr>K-Means Clustering</vt:lpstr>
      <vt:lpstr>Word Clouds: K Means clusters</vt:lpstr>
      <vt:lpstr>Hierarchical Clustering</vt:lpstr>
      <vt:lpstr>Word Clouds: Hierarchical clustering</vt:lpstr>
      <vt:lpstr>Building Content based  Recommender System</vt:lpstr>
      <vt:lpstr>Summary and Conclusion:</vt:lpstr>
      <vt:lpstr>Summary and Conclusion:</vt:lpstr>
      <vt:lpstr>Summary and Conclusion:</vt:lpstr>
      <vt:lpstr>Summary and Conclusion: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Netflix Movies and TV Shows Clustering</dc:title>
  <dc:creator>Vibhuti Gupta</dc:creator>
  <cp:lastModifiedBy>Vibhuti Gupta</cp:lastModifiedBy>
  <cp:revision>26</cp:revision>
  <dcterms:created xsi:type="dcterms:W3CDTF">2023-08-02T17:50:54Z</dcterms:created>
  <dcterms:modified xsi:type="dcterms:W3CDTF">2023-08-05T09:20:03Z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or">
    <vt:lpwstr>Google</vt:lpwstr>
  </property>
</Properties>
</file>